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charts/chart7.xml" ContentType="application/vnd.openxmlformats-officedocument.drawingml.char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charts/chart6.xml" ContentType="application/vnd.openxmlformats-officedocument.drawingml.chart+xml"/>
  <Override PartName="/ppt/diagrams/data3.xml" ContentType="application/vnd.openxmlformats-officedocument.drawingml.diagramData+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80" r:id="rId1"/>
  </p:sldMasterIdLst>
  <p:notesMasterIdLst>
    <p:notesMasterId r:id="rId59"/>
  </p:notesMasterIdLst>
  <p:handoutMasterIdLst>
    <p:handoutMasterId r:id="rId60"/>
  </p:handoutMasterIdLst>
  <p:sldIdLst>
    <p:sldId id="274" r:id="rId2"/>
    <p:sldId id="345" r:id="rId3"/>
    <p:sldId id="349" r:id="rId4"/>
    <p:sldId id="346" r:id="rId5"/>
    <p:sldId id="347" r:id="rId6"/>
    <p:sldId id="348" r:id="rId7"/>
    <p:sldId id="351" r:id="rId8"/>
    <p:sldId id="367" r:id="rId9"/>
    <p:sldId id="360" r:id="rId10"/>
    <p:sldId id="310" r:id="rId11"/>
    <p:sldId id="352" r:id="rId12"/>
    <p:sldId id="353" r:id="rId13"/>
    <p:sldId id="354" r:id="rId14"/>
    <p:sldId id="355" r:id="rId15"/>
    <p:sldId id="356" r:id="rId16"/>
    <p:sldId id="357" r:id="rId17"/>
    <p:sldId id="361" r:id="rId18"/>
    <p:sldId id="362" r:id="rId19"/>
    <p:sldId id="363" r:id="rId20"/>
    <p:sldId id="364" r:id="rId21"/>
    <p:sldId id="342" r:id="rId22"/>
    <p:sldId id="372" r:id="rId23"/>
    <p:sldId id="365" r:id="rId24"/>
    <p:sldId id="368" r:id="rId25"/>
    <p:sldId id="369" r:id="rId26"/>
    <p:sldId id="358" r:id="rId27"/>
    <p:sldId id="370" r:id="rId28"/>
    <p:sldId id="371" r:id="rId29"/>
    <p:sldId id="359" r:id="rId30"/>
    <p:sldId id="373" r:id="rId31"/>
    <p:sldId id="374" r:id="rId32"/>
    <p:sldId id="395" r:id="rId33"/>
    <p:sldId id="396" r:id="rId34"/>
    <p:sldId id="397" r:id="rId35"/>
    <p:sldId id="320" r:id="rId36"/>
    <p:sldId id="377" r:id="rId37"/>
    <p:sldId id="386" r:id="rId38"/>
    <p:sldId id="387" r:id="rId39"/>
    <p:sldId id="398" r:id="rId40"/>
    <p:sldId id="399" r:id="rId41"/>
    <p:sldId id="383" r:id="rId42"/>
    <p:sldId id="384" r:id="rId43"/>
    <p:sldId id="388" r:id="rId44"/>
    <p:sldId id="389" r:id="rId45"/>
    <p:sldId id="390" r:id="rId46"/>
    <p:sldId id="379" r:id="rId47"/>
    <p:sldId id="380" r:id="rId48"/>
    <p:sldId id="381" r:id="rId49"/>
    <p:sldId id="382" r:id="rId50"/>
    <p:sldId id="391" r:id="rId51"/>
    <p:sldId id="392" r:id="rId52"/>
    <p:sldId id="394" r:id="rId53"/>
    <p:sldId id="385" r:id="rId54"/>
    <p:sldId id="400" r:id="rId55"/>
    <p:sldId id="401" r:id="rId56"/>
    <p:sldId id="393" r:id="rId57"/>
    <p:sldId id="328" r:id="rId58"/>
  </p:sldIdLst>
  <p:sldSz cx="9144000" cy="6858000" type="screen4x3"/>
  <p:notesSz cx="6865938" cy="9539288"/>
  <p:defaultTex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charset="0"/>
        <a:ea typeface="Microsoft YaHei" pitchFamily="34" charset="-122"/>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charset="0"/>
        <a:ea typeface="Microsoft YaHei" pitchFamily="34" charset="-122"/>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charset="0"/>
        <a:ea typeface="Microsoft YaHei" pitchFamily="34" charset="-122"/>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charset="0"/>
        <a:ea typeface="Microsoft YaHei" pitchFamily="34" charset="-122"/>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charset="0"/>
        <a:ea typeface="Microsoft YaHei" pitchFamily="34" charset="-122"/>
        <a:cs typeface="+mn-cs"/>
      </a:defRPr>
    </a:lvl5pPr>
    <a:lvl6pPr marL="2286000" algn="l" defTabSz="914400" rtl="0" eaLnBrk="1" latinLnBrk="0" hangingPunct="1">
      <a:defRPr kern="1200">
        <a:solidFill>
          <a:schemeClr val="bg1"/>
        </a:solidFill>
        <a:latin typeface="Arial" charset="0"/>
        <a:ea typeface="Microsoft YaHei" pitchFamily="34" charset="-122"/>
        <a:cs typeface="+mn-cs"/>
      </a:defRPr>
    </a:lvl6pPr>
    <a:lvl7pPr marL="2743200" algn="l" defTabSz="914400" rtl="0" eaLnBrk="1" latinLnBrk="0" hangingPunct="1">
      <a:defRPr kern="1200">
        <a:solidFill>
          <a:schemeClr val="bg1"/>
        </a:solidFill>
        <a:latin typeface="Arial" charset="0"/>
        <a:ea typeface="Microsoft YaHei" pitchFamily="34" charset="-122"/>
        <a:cs typeface="+mn-cs"/>
      </a:defRPr>
    </a:lvl7pPr>
    <a:lvl8pPr marL="3200400" algn="l" defTabSz="914400" rtl="0" eaLnBrk="1" latinLnBrk="0" hangingPunct="1">
      <a:defRPr kern="1200">
        <a:solidFill>
          <a:schemeClr val="bg1"/>
        </a:solidFill>
        <a:latin typeface="Arial" charset="0"/>
        <a:ea typeface="Microsoft YaHei" pitchFamily="34" charset="-122"/>
        <a:cs typeface="+mn-cs"/>
      </a:defRPr>
    </a:lvl8pPr>
    <a:lvl9pPr marL="3657600" algn="l" defTabSz="914400" rtl="0" eaLnBrk="1" latinLnBrk="0" hangingPunct="1">
      <a:defRPr kern="1200">
        <a:solidFill>
          <a:schemeClr val="bg1"/>
        </a:solidFill>
        <a:latin typeface="Arial" charset="0"/>
        <a:ea typeface="Microsoft YaHei"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00FF"/>
  </p:clrMru>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Estilo Médio 3 - Ênfas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256" y="-8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auricio\Dropbox\Forma&#231;&#227;o%20de%20professores%202001%20a%202014%20total-p&#250;blico-privado.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auricio\Dropbox\Forma&#231;&#227;o%20de%20professores%202001%20a%202014%20total-p&#250;blico-privado.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auricio\Dropbox\Forma&#231;&#227;o%20de%20professores%202001%20a%202014%20total-p&#250;blico-privado.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auricio\Dropbox\Tabelas%20e%20graficos%20para%20Maring&#225;%20com%20EaD.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Mauricio\Dropbox\Forma&#231;&#227;o%20de%20professores%202001%20a%202014%20total-p&#250;blico-privado.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Mauricio\Dropbox\Forma&#231;&#227;o%20de%20professores%202001%20a%202014%20total-p&#250;blico-privado.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Mauricio\Dropbox\Forma&#231;&#227;o%20de%20professores%202001%20a%202014%20total-p&#250;blico-privado.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Mauricio\Dropbox\Tabelas%20e%20graficos%20para%20Maring&#225;%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t-BR"/>
  <c:chart>
    <c:title>
      <c:tx>
        <c:rich>
          <a:bodyPr/>
          <a:lstStyle/>
          <a:p>
            <a:pPr algn="ctr">
              <a:defRPr sz="1100"/>
            </a:pPr>
            <a:r>
              <a:rPr lang="pt-BR" sz="1600" dirty="0">
                <a:latin typeface="Arial Narrow" pitchFamily="34" charset="0"/>
                <a:cs typeface="Times New Roman" pitchFamily="18" charset="0"/>
              </a:rPr>
              <a:t>Gráfico 1 - Comparação entre  a Evolução das Universidades,</a:t>
            </a:r>
            <a:r>
              <a:rPr lang="pt-BR" sz="1600" baseline="0" dirty="0">
                <a:latin typeface="Arial Narrow" pitchFamily="34" charset="0"/>
                <a:cs typeface="Times New Roman" pitchFamily="18" charset="0"/>
              </a:rPr>
              <a:t> dos</a:t>
            </a:r>
            <a:r>
              <a:rPr lang="pt-BR" sz="1600" dirty="0">
                <a:latin typeface="Arial Narrow" pitchFamily="34" charset="0"/>
                <a:cs typeface="Times New Roman" pitchFamily="18" charset="0"/>
              </a:rPr>
              <a:t> </a:t>
            </a:r>
            <a:r>
              <a:rPr lang="pt-BR" sz="1600" dirty="0" smtClean="0">
                <a:latin typeface="Arial Narrow" pitchFamily="34" charset="0"/>
                <a:cs typeface="Times New Roman" pitchFamily="18" charset="0"/>
              </a:rPr>
              <a:t>Centros</a:t>
            </a:r>
            <a:r>
              <a:rPr lang="pt-BR" sz="1600" baseline="0" dirty="0" smtClean="0">
                <a:latin typeface="Arial Narrow" pitchFamily="34" charset="0"/>
                <a:cs typeface="Times New Roman" pitchFamily="18" charset="0"/>
              </a:rPr>
              <a:t> </a:t>
            </a:r>
            <a:r>
              <a:rPr lang="pt-BR" sz="1600" dirty="0" smtClean="0">
                <a:latin typeface="Arial Narrow" pitchFamily="34" charset="0"/>
                <a:cs typeface="Times New Roman" pitchFamily="18" charset="0"/>
              </a:rPr>
              <a:t>Universitários </a:t>
            </a:r>
            <a:r>
              <a:rPr lang="pt-BR" sz="1600" dirty="0">
                <a:latin typeface="Arial Narrow" pitchFamily="34" charset="0"/>
                <a:cs typeface="Times New Roman" pitchFamily="18" charset="0"/>
              </a:rPr>
              <a:t>e de Todas as Outras Denominações (Faculdades</a:t>
            </a:r>
            <a:r>
              <a:rPr lang="pt-BR" sz="1600" dirty="0" smtClean="0">
                <a:latin typeface="Arial Narrow" pitchFamily="34" charset="0"/>
                <a:cs typeface="Times New Roman" pitchFamily="18" charset="0"/>
              </a:rPr>
              <a:t>,</a:t>
            </a:r>
          </a:p>
          <a:p>
            <a:pPr algn="ctr">
              <a:defRPr sz="1100"/>
            </a:pPr>
            <a:r>
              <a:rPr lang="pt-BR" sz="1600" dirty="0" smtClean="0">
                <a:latin typeface="Arial Narrow" pitchFamily="34" charset="0"/>
                <a:cs typeface="Times New Roman" pitchFamily="18" charset="0"/>
              </a:rPr>
              <a:t> </a:t>
            </a:r>
            <a:r>
              <a:rPr lang="pt-BR" sz="1600" dirty="0">
                <a:latin typeface="Arial Narrow" pitchFamily="34" charset="0"/>
                <a:cs typeface="Times New Roman" pitchFamily="18" charset="0"/>
              </a:rPr>
              <a:t>Estabelecimentos Isolados, </a:t>
            </a:r>
            <a:r>
              <a:rPr lang="pt-BR" sz="1600" dirty="0" err="1" smtClean="0">
                <a:latin typeface="Arial Narrow" pitchFamily="34" charset="0"/>
                <a:cs typeface="Times New Roman" pitchFamily="18" charset="0"/>
              </a:rPr>
              <a:t>IFs</a:t>
            </a:r>
            <a:r>
              <a:rPr lang="pt-BR" sz="1600" dirty="0" smtClean="0">
                <a:latin typeface="Arial Narrow" pitchFamily="34" charset="0"/>
                <a:cs typeface="Times New Roman" pitchFamily="18" charset="0"/>
              </a:rPr>
              <a:t>, </a:t>
            </a:r>
            <a:r>
              <a:rPr lang="pt-BR" sz="1600" dirty="0">
                <a:latin typeface="Arial Narrow" pitchFamily="34" charset="0"/>
                <a:cs typeface="Times New Roman" pitchFamily="18" charset="0"/>
              </a:rPr>
              <a:t>entre outros) no período 1995 – 2014</a:t>
            </a:r>
          </a:p>
        </c:rich>
      </c:tx>
      <c:layout>
        <c:manualLayout>
          <c:xMode val="edge"/>
          <c:yMode val="edge"/>
          <c:x val="7.4774466219057215E-2"/>
          <c:y val="4.9640284929367062E-2"/>
        </c:manualLayout>
      </c:layout>
    </c:title>
    <c:plotArea>
      <c:layout>
        <c:manualLayout>
          <c:layoutTarget val="inner"/>
          <c:xMode val="edge"/>
          <c:yMode val="edge"/>
          <c:x val="6.6529554547397868E-2"/>
          <c:y val="0.21687333593195349"/>
          <c:w val="0.83123003464477263"/>
          <c:h val="0.50052672307538804"/>
        </c:manualLayout>
      </c:layout>
      <c:lineChart>
        <c:grouping val="stacked"/>
        <c:ser>
          <c:idx val="3"/>
          <c:order val="3"/>
          <c:tx>
            <c:strRef>
              <c:f>'Compara Nomes de Instituições'!$D$4</c:f>
            </c:strRef>
          </c:tx>
          <c:spPr>
            <a:ln w="38100">
              <a:solidFill>
                <a:sysClr val="windowText" lastClr="000000"/>
              </a:solidFill>
              <a:prstDash val="sysDot"/>
            </a:ln>
          </c:spPr>
          <c:marker>
            <c:symbol val="none"/>
          </c:marker>
          <c:cat>
            <c:multiLvlStrRef>
              <c:f>'Compara Nomes de Instituições'!$B$5:$B$24</c:f>
            </c:multiLvlStrRef>
          </c:cat>
          <c:val>
            <c:numRef>
              <c:f>'Compara Nomes de Instituições'!$D$5:$D$24</c:f>
            </c:numRef>
          </c:val>
        </c:ser>
        <c:ser>
          <c:idx val="4"/>
          <c:order val="4"/>
          <c:tx>
            <c:strRef>
              <c:f>'Compara Nomes de Instituições'!$E$4</c:f>
            </c:strRef>
          </c:tx>
          <c:spPr>
            <a:ln w="50800" cmpd="sng">
              <a:solidFill>
                <a:schemeClr val="tx1"/>
              </a:solidFill>
              <a:prstDash val="sysDash"/>
            </a:ln>
          </c:spPr>
          <c:marker>
            <c:symbol val="none"/>
          </c:marker>
          <c:cat>
            <c:multiLvlStrRef>
              <c:f>'Compara Nomes de Instituições'!$B$5:$B$24</c:f>
            </c:multiLvlStrRef>
          </c:cat>
          <c:val>
            <c:numRef>
              <c:f>'Compara Nomes de Instituições'!$E$5:$E$24</c:f>
            </c:numRef>
          </c:val>
        </c:ser>
        <c:ser>
          <c:idx val="5"/>
          <c:order val="5"/>
          <c:tx>
            <c:strRef>
              <c:f>'Compara Nomes de Instituições'!$F$4</c:f>
            </c:strRef>
          </c:tx>
          <c:spPr>
            <a:ln w="38100">
              <a:solidFill>
                <a:schemeClr val="tx1"/>
              </a:solidFill>
              <a:prstDash val="solid"/>
            </a:ln>
          </c:spPr>
          <c:marker>
            <c:symbol val="none"/>
          </c:marker>
          <c:cat>
            <c:multiLvlStrRef>
              <c:f>'Compara Nomes de Instituições'!$B$5:$B$24</c:f>
            </c:multiLvlStrRef>
          </c:cat>
          <c:val>
            <c:numRef>
              <c:f>'Compara Nomes de Instituições'!$F$5:$F$24</c:f>
            </c:numRef>
          </c:val>
        </c:ser>
        <c:ser>
          <c:idx val="0"/>
          <c:order val="0"/>
          <c:tx>
            <c:strRef>
              <c:f>'Compara Nomes de Instituições'!$D$4</c:f>
              <c:strCache>
                <c:ptCount val="1"/>
                <c:pt idx="0">
                  <c:v>Universidades</c:v>
                </c:pt>
              </c:strCache>
            </c:strRef>
          </c:tx>
          <c:spPr>
            <a:ln w="38100">
              <a:solidFill>
                <a:sysClr val="windowText" lastClr="000000"/>
              </a:solidFill>
              <a:prstDash val="sysDot"/>
            </a:ln>
          </c:spPr>
          <c:marker>
            <c:symbol val="none"/>
          </c:marker>
          <c:dLbls>
            <c:dLbl>
              <c:idx val="19"/>
              <c:layout>
                <c:manualLayout>
                  <c:x val="8.4230569348550111E-3"/>
                  <c:y val="-3.9570771885558652E-2"/>
                </c:manualLayout>
              </c:layout>
              <c:dLblPos val="t"/>
              <c:showVal val="1"/>
            </c:dLbl>
            <c:delete val="1"/>
          </c:dLbls>
          <c:cat>
            <c:numRef>
              <c:f>'Compara Nomes de Instituições'!$B$5:$B$24</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'Compara Nomes de Instituições'!$D$5:$D$24</c:f>
              <c:numCache>
                <c:formatCode>General</c:formatCode>
                <c:ptCount val="20"/>
                <c:pt idx="0">
                  <c:v>135</c:v>
                </c:pt>
                <c:pt idx="1">
                  <c:v>136</c:v>
                </c:pt>
                <c:pt idx="2">
                  <c:v>150</c:v>
                </c:pt>
                <c:pt idx="3">
                  <c:v>153</c:v>
                </c:pt>
                <c:pt idx="4">
                  <c:v>155</c:v>
                </c:pt>
                <c:pt idx="5">
                  <c:v>156</c:v>
                </c:pt>
                <c:pt idx="6">
                  <c:v>156</c:v>
                </c:pt>
                <c:pt idx="7">
                  <c:v>162</c:v>
                </c:pt>
                <c:pt idx="8">
                  <c:v>163</c:v>
                </c:pt>
                <c:pt idx="9">
                  <c:v>169</c:v>
                </c:pt>
                <c:pt idx="10">
                  <c:v>176</c:v>
                </c:pt>
                <c:pt idx="11">
                  <c:v>178</c:v>
                </c:pt>
                <c:pt idx="12">
                  <c:v>183</c:v>
                </c:pt>
                <c:pt idx="13">
                  <c:v>183</c:v>
                </c:pt>
                <c:pt idx="14">
                  <c:v>186</c:v>
                </c:pt>
                <c:pt idx="15">
                  <c:v>190</c:v>
                </c:pt>
                <c:pt idx="16">
                  <c:v>190</c:v>
                </c:pt>
                <c:pt idx="17">
                  <c:v>193</c:v>
                </c:pt>
                <c:pt idx="18">
                  <c:v>195</c:v>
                </c:pt>
                <c:pt idx="19">
                  <c:v>195</c:v>
                </c:pt>
              </c:numCache>
            </c:numRef>
          </c:val>
        </c:ser>
        <c:ser>
          <c:idx val="1"/>
          <c:order val="1"/>
          <c:tx>
            <c:strRef>
              <c:f>'Compara Nomes de Instituições'!$E$4</c:f>
              <c:strCache>
                <c:ptCount val="1"/>
                <c:pt idx="0">
                  <c:v>Centros Universitários e Faculdades Integradas e Centros Universitários (1997 e 1998)</c:v>
                </c:pt>
              </c:strCache>
            </c:strRef>
          </c:tx>
          <c:spPr>
            <a:ln w="50800" cmpd="sng">
              <a:solidFill>
                <a:schemeClr val="tx1"/>
              </a:solidFill>
              <a:prstDash val="sysDash"/>
            </a:ln>
          </c:spPr>
          <c:marker>
            <c:symbol val="none"/>
          </c:marker>
          <c:dLbls>
            <c:dLbl>
              <c:idx val="3"/>
              <c:layout>
                <c:manualLayout>
                  <c:x val="-7.0962008014942332E-2"/>
                  <c:y val="4.4826152715283472E-2"/>
                </c:manualLayout>
              </c:layout>
              <c:showVal val="1"/>
            </c:dLbl>
            <c:dLbl>
              <c:idx val="4"/>
              <c:layout>
                <c:manualLayout>
                  <c:x val="-7.7537961664942326E-2"/>
                  <c:y val="4.70164295761379E-2"/>
                </c:manualLayout>
              </c:layout>
              <c:showVal val="1"/>
            </c:dLbl>
            <c:dLbl>
              <c:idx val="5"/>
              <c:layout>
                <c:manualLayout>
                  <c:x val="-7.0911909721767294E-2"/>
                  <c:y val="3.7507866765273616E-2"/>
                </c:manualLayout>
              </c:layout>
              <c:tx>
                <c:rich>
                  <a:bodyPr/>
                  <a:lstStyle/>
                  <a:p>
                    <a:r>
                      <a:rPr lang="en-US">
                        <a:solidFill>
                          <a:sysClr val="windowText" lastClr="000000"/>
                        </a:solidFill>
                      </a:rPr>
                      <a:t>39</a:t>
                    </a:r>
                  </a:p>
                </c:rich>
              </c:tx>
              <c:showVal val="1"/>
            </c:dLbl>
            <c:dLbl>
              <c:idx val="19"/>
              <c:layout>
                <c:manualLayout>
                  <c:x val="2.5477511968420324E-2"/>
                  <c:y val="7.3360897756845317E-2"/>
                </c:manualLayout>
              </c:layout>
              <c:dLblPos val="t"/>
              <c:showVal val="1"/>
            </c:dLbl>
            <c:delete val="1"/>
          </c:dLbls>
          <c:cat>
            <c:numRef>
              <c:f>'Compara Nomes de Instituições'!$B$5:$B$24</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'Compara Nomes de Instituições'!$E$5:$E$24</c:f>
              <c:numCache>
                <c:formatCode>General</c:formatCode>
                <c:ptCount val="20"/>
                <c:pt idx="3">
                  <c:v>91</c:v>
                </c:pt>
                <c:pt idx="4">
                  <c:v>93</c:v>
                </c:pt>
                <c:pt idx="5">
                  <c:v>50</c:v>
                </c:pt>
                <c:pt idx="6">
                  <c:v>66</c:v>
                </c:pt>
                <c:pt idx="7">
                  <c:v>77</c:v>
                </c:pt>
                <c:pt idx="8">
                  <c:v>81</c:v>
                </c:pt>
                <c:pt idx="9">
                  <c:v>107</c:v>
                </c:pt>
                <c:pt idx="10">
                  <c:v>114</c:v>
                </c:pt>
                <c:pt idx="11">
                  <c:v>119</c:v>
                </c:pt>
                <c:pt idx="12">
                  <c:v>120</c:v>
                </c:pt>
                <c:pt idx="13">
                  <c:v>124</c:v>
                </c:pt>
                <c:pt idx="14">
                  <c:v>127</c:v>
                </c:pt>
                <c:pt idx="15">
                  <c:v>126</c:v>
                </c:pt>
                <c:pt idx="16">
                  <c:v>131</c:v>
                </c:pt>
                <c:pt idx="17">
                  <c:v>139</c:v>
                </c:pt>
                <c:pt idx="18">
                  <c:v>140</c:v>
                </c:pt>
                <c:pt idx="19">
                  <c:v>147</c:v>
                </c:pt>
              </c:numCache>
            </c:numRef>
          </c:val>
        </c:ser>
        <c:ser>
          <c:idx val="2"/>
          <c:order val="2"/>
          <c:tx>
            <c:strRef>
              <c:f>'Compara Nomes de Instituições'!$F$4</c:f>
              <c:strCache>
                <c:ptCount val="1"/>
                <c:pt idx="0">
                  <c:v>Faculdades Integradas (de 1999 a 2008), Fed. Escolas e Faculdades integradas, Faculdades, Escolas e Institutos (de 2000 a 2008), Estabelecimentos Isolados (de 1995 a 1998), Faculdades (em 199 e depois de 2008 até 2014), CET (de 1999 a 2007), CET /Fat (de </c:v>
                </c:pt>
              </c:strCache>
            </c:strRef>
          </c:tx>
          <c:spPr>
            <a:ln w="38100">
              <a:solidFill>
                <a:schemeClr val="tx1"/>
              </a:solidFill>
              <a:prstDash val="solid"/>
            </a:ln>
          </c:spPr>
          <c:marker>
            <c:symbol val="none"/>
          </c:marker>
          <c:dLbls>
            <c:dLbl>
              <c:idx val="0"/>
              <c:layout>
                <c:manualLayout>
                  <c:x val="-2.7624305386479392E-2"/>
                  <c:y val="-3.8759682036321789E-2"/>
                </c:manualLayout>
              </c:layout>
              <c:showVal val="1"/>
            </c:dLbl>
            <c:dLbl>
              <c:idx val="11"/>
              <c:layout>
                <c:manualLayout>
                  <c:x val="-5.5248610772956966E-2"/>
                  <c:y val="-2.3255809221793256E-2"/>
                </c:manualLayout>
              </c:layout>
              <c:showVal val="1"/>
            </c:dLbl>
            <c:dLbl>
              <c:idx val="19"/>
              <c:layout>
                <c:manualLayout>
                  <c:x val="-2.9465925745577388E-2"/>
                  <c:y val="-5.4263554850851992E-2"/>
                </c:manualLayout>
              </c:layout>
              <c:showVal val="1"/>
            </c:dLbl>
            <c:delete val="1"/>
          </c:dLbls>
          <c:cat>
            <c:numRef>
              <c:f>'Compara Nomes de Instituições'!$B$5:$B$24</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'Compara Nomes de Instituições'!$F$5:$F$24</c:f>
              <c:numCache>
                <c:formatCode>General</c:formatCode>
                <c:ptCount val="20"/>
                <c:pt idx="0">
                  <c:v>759</c:v>
                </c:pt>
                <c:pt idx="1">
                  <c:v>786</c:v>
                </c:pt>
                <c:pt idx="2">
                  <c:v>659</c:v>
                </c:pt>
                <c:pt idx="3">
                  <c:v>727</c:v>
                </c:pt>
                <c:pt idx="4">
                  <c:v>903</c:v>
                </c:pt>
                <c:pt idx="5">
                  <c:v>974</c:v>
                </c:pt>
                <c:pt idx="6">
                  <c:v>1169</c:v>
                </c:pt>
                <c:pt idx="7">
                  <c:v>1398</c:v>
                </c:pt>
                <c:pt idx="8">
                  <c:v>1615</c:v>
                </c:pt>
                <c:pt idx="9">
                  <c:v>1737</c:v>
                </c:pt>
                <c:pt idx="10">
                  <c:v>1875</c:v>
                </c:pt>
                <c:pt idx="11">
                  <c:v>1973</c:v>
                </c:pt>
                <c:pt idx="12">
                  <c:v>1978</c:v>
                </c:pt>
                <c:pt idx="13">
                  <c:v>1945</c:v>
                </c:pt>
                <c:pt idx="14">
                  <c:v>2001</c:v>
                </c:pt>
                <c:pt idx="15">
                  <c:v>2062</c:v>
                </c:pt>
                <c:pt idx="16">
                  <c:v>2044</c:v>
                </c:pt>
                <c:pt idx="17">
                  <c:v>2084</c:v>
                </c:pt>
                <c:pt idx="18">
                  <c:v>2056</c:v>
                </c:pt>
                <c:pt idx="19">
                  <c:v>2026</c:v>
                </c:pt>
              </c:numCache>
            </c:numRef>
          </c:val>
        </c:ser>
        <c:marker val="1"/>
        <c:axId val="78051968"/>
        <c:axId val="73036160"/>
      </c:lineChart>
      <c:catAx>
        <c:axId val="78051968"/>
        <c:scaling>
          <c:orientation val="minMax"/>
        </c:scaling>
        <c:axPos val="b"/>
        <c:numFmt formatCode="General" sourceLinked="1"/>
        <c:tickLblPos val="nextTo"/>
        <c:txPr>
          <a:bodyPr rot="-5400000" vert="horz"/>
          <a:lstStyle/>
          <a:p>
            <a:pPr>
              <a:defRPr sz="800">
                <a:latin typeface="Times New Roman" pitchFamily="18" charset="0"/>
                <a:cs typeface="Times New Roman" pitchFamily="18" charset="0"/>
              </a:defRPr>
            </a:pPr>
            <a:endParaRPr lang="pt-BR"/>
          </a:p>
        </c:txPr>
        <c:crossAx val="73036160"/>
        <c:crosses val="autoZero"/>
        <c:auto val="1"/>
        <c:lblAlgn val="ctr"/>
        <c:lblOffset val="100"/>
      </c:catAx>
      <c:valAx>
        <c:axId val="73036160"/>
        <c:scaling>
          <c:orientation val="minMax"/>
          <c:max val="2500"/>
        </c:scaling>
        <c:axPos val="l"/>
        <c:majorGridlines/>
        <c:numFmt formatCode="General" sourceLinked="1"/>
        <c:tickLblPos val="nextTo"/>
        <c:txPr>
          <a:bodyPr/>
          <a:lstStyle/>
          <a:p>
            <a:pPr>
              <a:defRPr sz="800">
                <a:latin typeface="Times New Roman" pitchFamily="18" charset="0"/>
                <a:cs typeface="Times New Roman" pitchFamily="18" charset="0"/>
              </a:defRPr>
            </a:pPr>
            <a:endParaRPr lang="pt-BR"/>
          </a:p>
        </c:txPr>
        <c:crossAx val="78051968"/>
        <c:crosses val="autoZero"/>
        <c:crossBetween val="between"/>
      </c:valAx>
    </c:plotArea>
    <c:plotVisOnly val="1"/>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t-BR"/>
  <c:chart>
    <c:title>
      <c:tx>
        <c:rich>
          <a:bodyPr/>
          <a:lstStyle/>
          <a:p>
            <a:pPr>
              <a:defRPr sz="1800"/>
            </a:pPr>
            <a:r>
              <a:rPr lang="pt-BR" sz="1800" b="1" i="0" baseline="0" dirty="0">
                <a:solidFill>
                  <a:sysClr val="windowText" lastClr="000000"/>
                </a:solidFill>
                <a:latin typeface="+mj-lt"/>
                <a:cs typeface="Times New Roman" pitchFamily="18" charset="0"/>
              </a:rPr>
              <a:t>Gráfico 2:</a:t>
            </a:r>
            <a:r>
              <a:rPr lang="pt-BR" sz="1800" b="1" i="0" baseline="0" dirty="0">
                <a:solidFill>
                  <a:srgbClr val="FF0000"/>
                </a:solidFill>
                <a:latin typeface="+mj-lt"/>
                <a:cs typeface="Times New Roman" pitchFamily="18" charset="0"/>
              </a:rPr>
              <a:t> </a:t>
            </a:r>
            <a:r>
              <a:rPr lang="pt-BR" sz="1800" b="1" i="0" baseline="0" dirty="0">
                <a:latin typeface="+mj-lt"/>
                <a:cs typeface="Times New Roman" pitchFamily="18" charset="0"/>
              </a:rPr>
              <a:t>Número Total de Cursos de Graduação Presenciais das IES - Brasil - Área: </a:t>
            </a:r>
            <a:r>
              <a:rPr lang="pt-BR" sz="1800" b="1" i="0" baseline="0" dirty="0">
                <a:latin typeface="Arial Narrow" pitchFamily="34" charset="0"/>
                <a:cs typeface="Times New Roman" pitchFamily="18" charset="0"/>
              </a:rPr>
              <a:t>Educação</a:t>
            </a:r>
            <a:r>
              <a:rPr lang="pt-BR" sz="1800" b="1" i="0" baseline="0" dirty="0">
                <a:latin typeface="+mj-lt"/>
                <a:cs typeface="Times New Roman" pitchFamily="18" charset="0"/>
              </a:rPr>
              <a:t> - Brasil - 1995 a 1999</a:t>
            </a:r>
            <a:endParaRPr lang="pt-BR" sz="1800" dirty="0">
              <a:latin typeface="+mj-lt"/>
              <a:cs typeface="Times New Roman" pitchFamily="18" charset="0"/>
            </a:endParaRPr>
          </a:p>
        </c:rich>
      </c:tx>
      <c:layout>
        <c:manualLayout>
          <c:xMode val="edge"/>
          <c:yMode val="edge"/>
          <c:x val="0.10744401558814057"/>
          <c:y val="7.2666079719268098E-2"/>
        </c:manualLayout>
      </c:layout>
    </c:title>
    <c:plotArea>
      <c:layout>
        <c:manualLayout>
          <c:layoutTarget val="inner"/>
          <c:xMode val="edge"/>
          <c:yMode val="edge"/>
          <c:x val="0.11430003915256379"/>
          <c:y val="0.27058823529412057"/>
          <c:w val="0.8553132205159435"/>
          <c:h val="0.43729689671144306"/>
        </c:manualLayout>
      </c:layout>
      <c:lineChart>
        <c:grouping val="standard"/>
        <c:ser>
          <c:idx val="0"/>
          <c:order val="0"/>
          <c:tx>
            <c:strRef>
              <c:f>'Geral edu+ccs human'!$A$77</c:f>
              <c:strCache>
                <c:ptCount val="1"/>
                <c:pt idx="0">
                  <c:v>Total</c:v>
                </c:pt>
              </c:strCache>
            </c:strRef>
          </c:tx>
          <c:spPr>
            <a:ln w="50800">
              <a:solidFill>
                <a:sysClr val="windowText" lastClr="000000"/>
              </a:solidFill>
            </a:ln>
          </c:spPr>
          <c:marker>
            <c:symbol val="none"/>
          </c:marker>
          <c:dLbls>
            <c:dLbl>
              <c:idx val="14"/>
              <c:layout>
                <c:manualLayout>
                  <c:x val="-1.3888888888889166E-2"/>
                  <c:y val="5.5555555555555455E-2"/>
                </c:manualLayout>
              </c:layout>
              <c:spPr/>
              <c:txPr>
                <a:bodyPr/>
                <a:lstStyle/>
                <a:p>
                  <a:pPr>
                    <a:defRPr sz="800">
                      <a:latin typeface="Times New Roman" pitchFamily="18" charset="0"/>
                      <a:cs typeface="Times New Roman" pitchFamily="18" charset="0"/>
                    </a:defRPr>
                  </a:pPr>
                  <a:endParaRPr lang="pt-BR"/>
                </a:p>
              </c:txPr>
              <c:showVal val="1"/>
            </c:dLbl>
            <c:delete val="1"/>
          </c:dLbls>
          <c:cat>
            <c:numRef>
              <c:f>'Geral edu+ccs human'!$B$75:$P$75</c:f>
              <c:numCache>
                <c:formatCode>#,##0</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'Geral edu+ccs human'!$B$77:$P$77</c:f>
              <c:numCache>
                <c:formatCode>#,##0</c:formatCode>
                <c:ptCount val="15"/>
                <c:pt idx="0">
                  <c:v>10805</c:v>
                </c:pt>
                <c:pt idx="1">
                  <c:v>12155</c:v>
                </c:pt>
                <c:pt idx="2">
                  <c:v>14399</c:v>
                </c:pt>
                <c:pt idx="3">
                  <c:v>16453</c:v>
                </c:pt>
                <c:pt idx="4">
                  <c:v>18644</c:v>
                </c:pt>
                <c:pt idx="5">
                  <c:v>20407</c:v>
                </c:pt>
                <c:pt idx="6">
                  <c:v>22101</c:v>
                </c:pt>
                <c:pt idx="7">
                  <c:v>23488</c:v>
                </c:pt>
                <c:pt idx="8">
                  <c:v>24719</c:v>
                </c:pt>
                <c:pt idx="9">
                  <c:v>27827</c:v>
                </c:pt>
                <c:pt idx="10">
                  <c:v>28577</c:v>
                </c:pt>
                <c:pt idx="11">
                  <c:v>29376</c:v>
                </c:pt>
                <c:pt idx="12">
                  <c:v>30718</c:v>
                </c:pt>
                <c:pt idx="13">
                  <c:v>30791</c:v>
                </c:pt>
                <c:pt idx="14">
                  <c:v>31513</c:v>
                </c:pt>
              </c:numCache>
            </c:numRef>
          </c:val>
        </c:ser>
        <c:ser>
          <c:idx val="1"/>
          <c:order val="1"/>
          <c:tx>
            <c:strRef>
              <c:f>'Geral edu+ccs human'!$A$78</c:f>
              <c:strCache>
                <c:ptCount val="1"/>
                <c:pt idx="0">
                  <c:v>Educação</c:v>
                </c:pt>
              </c:strCache>
            </c:strRef>
          </c:tx>
          <c:spPr>
            <a:ln w="50800">
              <a:solidFill>
                <a:sysClr val="windowText" lastClr="000000"/>
              </a:solidFill>
              <a:prstDash val="dash"/>
            </a:ln>
          </c:spPr>
          <c:marker>
            <c:symbol val="none"/>
          </c:marker>
          <c:dLbls>
            <c:dLbl>
              <c:idx val="14"/>
              <c:layout>
                <c:manualLayout>
                  <c:x val="-1.3888888888888975E-2"/>
                  <c:y val="-5.5555555555555455E-2"/>
                </c:manualLayout>
              </c:layout>
              <c:showVal val="1"/>
            </c:dLbl>
            <c:delete val="1"/>
          </c:dLbls>
          <c:cat>
            <c:numRef>
              <c:f>'Geral edu+ccs human'!$B$75:$P$75</c:f>
              <c:numCache>
                <c:formatCode>#,##0</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'Geral edu+ccs human'!$B$78:$P$78</c:f>
              <c:numCache>
                <c:formatCode>#,##0</c:formatCode>
                <c:ptCount val="15"/>
                <c:pt idx="0">
                  <c:v>3410</c:v>
                </c:pt>
                <c:pt idx="1">
                  <c:v>3809</c:v>
                </c:pt>
                <c:pt idx="2">
                  <c:v>4675</c:v>
                </c:pt>
                <c:pt idx="3">
                  <c:v>5295</c:v>
                </c:pt>
                <c:pt idx="4">
                  <c:v>5977</c:v>
                </c:pt>
                <c:pt idx="5">
                  <c:v>6397</c:v>
                </c:pt>
                <c:pt idx="6">
                  <c:v>6548</c:v>
                </c:pt>
                <c:pt idx="7">
                  <c:v>6403</c:v>
                </c:pt>
                <c:pt idx="8">
                  <c:v>6242</c:v>
                </c:pt>
                <c:pt idx="9">
                  <c:v>6358</c:v>
                </c:pt>
                <c:pt idx="10">
                  <c:v>7370</c:v>
                </c:pt>
                <c:pt idx="11">
                  <c:v>7344</c:v>
                </c:pt>
                <c:pt idx="12">
                  <c:v>7594</c:v>
                </c:pt>
                <c:pt idx="13">
                  <c:v>7311</c:v>
                </c:pt>
                <c:pt idx="14">
                  <c:v>7241</c:v>
                </c:pt>
              </c:numCache>
            </c:numRef>
          </c:val>
        </c:ser>
        <c:marker val="1"/>
        <c:axId val="69684224"/>
        <c:axId val="69698304"/>
      </c:lineChart>
      <c:catAx>
        <c:axId val="69684224"/>
        <c:scaling>
          <c:orientation val="minMax"/>
        </c:scaling>
        <c:axPos val="b"/>
        <c:numFmt formatCode="#,##0" sourceLinked="1"/>
        <c:tickLblPos val="nextTo"/>
        <c:txPr>
          <a:bodyPr/>
          <a:lstStyle/>
          <a:p>
            <a:pPr>
              <a:defRPr sz="800">
                <a:latin typeface="Times New Roman" pitchFamily="18" charset="0"/>
                <a:cs typeface="Times New Roman" pitchFamily="18" charset="0"/>
              </a:defRPr>
            </a:pPr>
            <a:endParaRPr lang="pt-BR"/>
          </a:p>
        </c:txPr>
        <c:crossAx val="69698304"/>
        <c:crosses val="autoZero"/>
        <c:auto val="1"/>
        <c:lblAlgn val="ctr"/>
        <c:lblOffset val="100"/>
      </c:catAx>
      <c:valAx>
        <c:axId val="69698304"/>
        <c:scaling>
          <c:orientation val="minMax"/>
        </c:scaling>
        <c:axPos val="l"/>
        <c:majorGridlines/>
        <c:numFmt formatCode="#,##0" sourceLinked="1"/>
        <c:tickLblPos val="nextTo"/>
        <c:txPr>
          <a:bodyPr/>
          <a:lstStyle/>
          <a:p>
            <a:pPr>
              <a:defRPr sz="800">
                <a:latin typeface="Times New Roman" pitchFamily="18" charset="0"/>
                <a:cs typeface="Times New Roman" pitchFamily="18" charset="0"/>
              </a:defRPr>
            </a:pPr>
            <a:endParaRPr lang="pt-BR"/>
          </a:p>
        </c:txPr>
        <c:crossAx val="69684224"/>
        <c:crosses val="autoZero"/>
        <c:crossBetween val="between"/>
      </c:valAx>
    </c:plotArea>
    <c:legend>
      <c:legendPos val="b"/>
      <c:layout>
        <c:manualLayout>
          <c:xMode val="edge"/>
          <c:yMode val="edge"/>
          <c:x val="0.33963579850937936"/>
          <c:y val="0.9136333653080595"/>
          <c:w val="0.46372241907546613"/>
          <c:h val="6.7653315376405398E-2"/>
        </c:manualLayout>
      </c:layout>
      <c:txPr>
        <a:bodyPr/>
        <a:lstStyle/>
        <a:p>
          <a:pPr>
            <a:defRPr sz="1400">
              <a:latin typeface="Arial Narrow" pitchFamily="34" charset="0"/>
            </a:defRPr>
          </a:pPr>
          <a:endParaRPr lang="pt-BR"/>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t-BR"/>
  <c:chart>
    <c:title>
      <c:tx>
        <c:rich>
          <a:bodyPr/>
          <a:lstStyle/>
          <a:p>
            <a:pPr>
              <a:defRPr sz="1600">
                <a:solidFill>
                  <a:sysClr val="windowText" lastClr="000000"/>
                </a:solidFill>
                <a:latin typeface="Arial Narrow" pitchFamily="34" charset="0"/>
                <a:cs typeface="Times New Roman" pitchFamily="18" charset="0"/>
              </a:defRPr>
            </a:pPr>
            <a:r>
              <a:rPr lang="pt-BR" sz="1600" b="1" i="0" baseline="0">
                <a:solidFill>
                  <a:sysClr val="windowText" lastClr="000000"/>
                </a:solidFill>
                <a:latin typeface="Arial Narrow" pitchFamily="34" charset="0"/>
                <a:cs typeface="Times New Roman" pitchFamily="18" charset="0"/>
              </a:rPr>
              <a:t>Gráfico 3 - Número de Cursos de Graduação Presenciais da Área de Educação,  Formação de Professores, por subárea -  2000 a 2014</a:t>
            </a:r>
            <a:endParaRPr lang="pt-BR" sz="1600">
              <a:solidFill>
                <a:sysClr val="windowText" lastClr="000000"/>
              </a:solidFill>
              <a:latin typeface="Arial Narrow" pitchFamily="34" charset="0"/>
              <a:cs typeface="Times New Roman" pitchFamily="18" charset="0"/>
            </a:endParaRPr>
          </a:p>
        </c:rich>
      </c:tx>
      <c:layout>
        <c:manualLayout>
          <c:xMode val="edge"/>
          <c:yMode val="edge"/>
          <c:x val="0.12915980230642504"/>
          <c:y val="3.5859820700896494E-2"/>
        </c:manualLayout>
      </c:layout>
    </c:title>
    <c:plotArea>
      <c:layout>
        <c:manualLayout>
          <c:layoutTarget val="inner"/>
          <c:xMode val="edge"/>
          <c:yMode val="edge"/>
          <c:x val="5.9487828047897033E-2"/>
          <c:y val="0.13827573636628754"/>
          <c:w val="0.68528324404259999"/>
          <c:h val="0.71134988334791482"/>
        </c:manualLayout>
      </c:layout>
      <c:lineChart>
        <c:grouping val="standard"/>
        <c:ser>
          <c:idx val="0"/>
          <c:order val="0"/>
          <c:tx>
            <c:strRef>
              <c:f>'Só totais'!$B$12</c:f>
              <c:strCache>
                <c:ptCount val="1"/>
                <c:pt idx="0">
                  <c:v> Formação de professor de matérias específicas </c:v>
                </c:pt>
              </c:strCache>
            </c:strRef>
          </c:tx>
          <c:spPr>
            <a:ln>
              <a:solidFill>
                <a:schemeClr val="tx1"/>
              </a:solidFill>
              <a:prstDash val="sysDash"/>
            </a:ln>
          </c:spPr>
          <c:marker>
            <c:symbol val="none"/>
          </c:marker>
          <c:dLbls>
            <c:dLbl>
              <c:idx val="14"/>
              <c:layout>
                <c:manualLayout>
                  <c:x val="-3.5516089091317135E-2"/>
                  <c:y val="-4.55840455840456E-2"/>
                </c:manualLayout>
              </c:layout>
              <c:showVal val="1"/>
            </c:dLbl>
            <c:delete val="1"/>
          </c:dLbls>
          <c:cat>
            <c:numRef>
              <c:f>'Só totais'!$H$4:$V$4</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'Só totais'!$H$12:$V$12</c:f>
              <c:numCache>
                <c:formatCode>#,##0</c:formatCode>
                <c:ptCount val="15"/>
                <c:pt idx="0" formatCode="General">
                  <c:v>2095</c:v>
                </c:pt>
                <c:pt idx="1">
                  <c:v>2197</c:v>
                </c:pt>
                <c:pt idx="2">
                  <c:v>2527</c:v>
                </c:pt>
                <c:pt idx="3">
                  <c:v>2804</c:v>
                </c:pt>
                <c:pt idx="4">
                  <c:v>3028</c:v>
                </c:pt>
                <c:pt idx="5">
                  <c:v>3306</c:v>
                </c:pt>
                <c:pt idx="6">
                  <c:v>3436</c:v>
                </c:pt>
                <c:pt idx="7">
                  <c:v>3327</c:v>
                </c:pt>
                <c:pt idx="8">
                  <c:v>3418</c:v>
                </c:pt>
                <c:pt idx="9">
                  <c:v>3451</c:v>
                </c:pt>
                <c:pt idx="10">
                  <c:v>4420</c:v>
                </c:pt>
                <c:pt idx="11">
                  <c:v>4422</c:v>
                </c:pt>
                <c:pt idx="12">
                  <c:v>4625</c:v>
                </c:pt>
                <c:pt idx="13">
                  <c:v>4451</c:v>
                </c:pt>
                <c:pt idx="14">
                  <c:v>4368</c:v>
                </c:pt>
              </c:numCache>
            </c:numRef>
          </c:val>
        </c:ser>
        <c:ser>
          <c:idx val="1"/>
          <c:order val="1"/>
          <c:tx>
            <c:strRef>
              <c:f>'Só totais'!$B$13</c:f>
              <c:strCache>
                <c:ptCount val="1"/>
                <c:pt idx="0">
                  <c:v>Ciências da educação </c:v>
                </c:pt>
              </c:strCache>
            </c:strRef>
          </c:tx>
          <c:spPr>
            <a:ln>
              <a:solidFill>
                <a:schemeClr val="tx1"/>
              </a:solidFill>
              <a:prstDash val="dash"/>
            </a:ln>
          </c:spPr>
          <c:marker>
            <c:symbol val="none"/>
          </c:marker>
          <c:dLbls>
            <c:dLbl>
              <c:idx val="14"/>
              <c:layout>
                <c:manualLayout>
                  <c:x val="-2.8116903863959396E-2"/>
                  <c:y val="-4.1785375118708452E-2"/>
                </c:manualLayout>
              </c:layout>
              <c:showVal val="1"/>
            </c:dLbl>
            <c:delete val="1"/>
          </c:dLbls>
          <c:cat>
            <c:numRef>
              <c:f>'Só totais'!$H$4:$V$4</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'Só totais'!$H$13:$V$13</c:f>
              <c:numCache>
                <c:formatCode>General</c:formatCode>
                <c:ptCount val="15"/>
                <c:pt idx="0">
                  <c:v>841</c:v>
                </c:pt>
                <c:pt idx="1">
                  <c:v>931</c:v>
                </c:pt>
                <c:pt idx="2" formatCode="#,##0">
                  <c:v>1007</c:v>
                </c:pt>
                <c:pt idx="3" formatCode="#,##0">
                  <c:v>1223</c:v>
                </c:pt>
                <c:pt idx="4" formatCode="#,##0">
                  <c:v>1450</c:v>
                </c:pt>
                <c:pt idx="5" formatCode="#,##0">
                  <c:v>1544</c:v>
                </c:pt>
                <c:pt idx="6" formatCode="#,##0">
                  <c:v>1583</c:v>
                </c:pt>
                <c:pt idx="7" formatCode="#,##0">
                  <c:v>1789</c:v>
                </c:pt>
                <c:pt idx="8" formatCode="#,##0">
                  <c:v>1656</c:v>
                </c:pt>
                <c:pt idx="9" formatCode="#,##0">
                  <c:v>1601</c:v>
                </c:pt>
                <c:pt idx="10" formatCode="#,##0">
                  <c:v>1789</c:v>
                </c:pt>
                <c:pt idx="11" formatCode="#,##0">
                  <c:v>1687</c:v>
                </c:pt>
                <c:pt idx="12" formatCode="#,##0">
                  <c:v>1728</c:v>
                </c:pt>
                <c:pt idx="13" formatCode="#,##0">
                  <c:v>1641</c:v>
                </c:pt>
                <c:pt idx="14" formatCode="#,##0">
                  <c:v>1622</c:v>
                </c:pt>
              </c:numCache>
            </c:numRef>
          </c:val>
        </c:ser>
        <c:ser>
          <c:idx val="2"/>
          <c:order val="2"/>
          <c:tx>
            <c:strRef>
              <c:f>'Só totais'!$B$14</c:f>
              <c:strCache>
                <c:ptCount val="1"/>
                <c:pt idx="0">
                  <c:v> Formação de professor de disciplinas profissionais </c:v>
                </c:pt>
              </c:strCache>
            </c:strRef>
          </c:tx>
          <c:spPr>
            <a:ln>
              <a:solidFill>
                <a:schemeClr val="tx1"/>
              </a:solidFill>
              <a:prstDash val="lgDashDotDot"/>
            </a:ln>
          </c:spPr>
          <c:marker>
            <c:symbol val="none"/>
          </c:marker>
          <c:dLbls>
            <c:dLbl>
              <c:idx val="14"/>
              <c:layout>
                <c:manualLayout>
                  <c:x val="-1.7758044545658568E-2"/>
                  <c:y val="-1.8993352326685663E-2"/>
                </c:manualLayout>
              </c:layout>
              <c:showVal val="1"/>
            </c:dLbl>
            <c:delete val="1"/>
          </c:dLbls>
          <c:cat>
            <c:numRef>
              <c:f>'Só totais'!$H$4:$V$4</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'Só totais'!$H$14:$V$14</c:f>
              <c:numCache>
                <c:formatCode>General</c:formatCode>
                <c:ptCount val="15"/>
                <c:pt idx="0">
                  <c:v>361</c:v>
                </c:pt>
                <c:pt idx="1">
                  <c:v>368</c:v>
                </c:pt>
                <c:pt idx="2">
                  <c:v>412</c:v>
                </c:pt>
                <c:pt idx="3">
                  <c:v>430</c:v>
                </c:pt>
                <c:pt idx="4">
                  <c:v>480</c:v>
                </c:pt>
                <c:pt idx="5">
                  <c:v>613</c:v>
                </c:pt>
                <c:pt idx="6">
                  <c:v>673</c:v>
                </c:pt>
                <c:pt idx="7">
                  <c:v>701</c:v>
                </c:pt>
                <c:pt idx="8">
                  <c:v>739</c:v>
                </c:pt>
                <c:pt idx="9">
                  <c:v>744</c:v>
                </c:pt>
                <c:pt idx="10" formatCode="#,##0">
                  <c:v>1087</c:v>
                </c:pt>
                <c:pt idx="11" formatCode="#,##0">
                  <c:v>1135</c:v>
                </c:pt>
                <c:pt idx="12" formatCode="#,##0">
                  <c:v>1175</c:v>
                </c:pt>
                <c:pt idx="13" formatCode="#,##0">
                  <c:v>1148</c:v>
                </c:pt>
                <c:pt idx="14" formatCode="#,##0">
                  <c:v>1160</c:v>
                </c:pt>
              </c:numCache>
            </c:numRef>
          </c:val>
        </c:ser>
        <c:ser>
          <c:idx val="3"/>
          <c:order val="3"/>
          <c:tx>
            <c:strRef>
              <c:f>'Só totais'!$B$15</c:f>
              <c:strCache>
                <c:ptCount val="1"/>
                <c:pt idx="0">
                  <c:v> Formação de professor da educação básica </c:v>
                </c:pt>
              </c:strCache>
            </c:strRef>
          </c:tx>
          <c:spPr>
            <a:ln>
              <a:solidFill>
                <a:schemeClr val="tx1"/>
              </a:solidFill>
              <a:prstDash val="lgDashDot"/>
            </a:ln>
          </c:spPr>
          <c:marker>
            <c:symbol val="none"/>
          </c:marker>
          <c:dLbls>
            <c:dLbl>
              <c:idx val="14"/>
              <c:layout>
                <c:manualLayout>
                  <c:x val="-1.0358859318301016E-2"/>
                  <c:y val="-3.0389363722697092E-2"/>
                </c:manualLayout>
              </c:layout>
              <c:showVal val="1"/>
            </c:dLbl>
            <c:delete val="1"/>
          </c:dLbls>
          <c:cat>
            <c:numRef>
              <c:f>'Só totais'!$H$4:$V$4</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'Só totais'!$H$15:$V$15</c:f>
              <c:numCache>
                <c:formatCode>General</c:formatCode>
                <c:ptCount val="15"/>
                <c:pt idx="0">
                  <c:v>110</c:v>
                </c:pt>
                <c:pt idx="1">
                  <c:v>306</c:v>
                </c:pt>
                <c:pt idx="2">
                  <c:v>709</c:v>
                </c:pt>
                <c:pt idx="3">
                  <c:v>813</c:v>
                </c:pt>
                <c:pt idx="4">
                  <c:v>996</c:v>
                </c:pt>
                <c:pt idx="5">
                  <c:v>929</c:v>
                </c:pt>
                <c:pt idx="6">
                  <c:v>851</c:v>
                </c:pt>
                <c:pt idx="7">
                  <c:v>583</c:v>
                </c:pt>
                <c:pt idx="8">
                  <c:v>426</c:v>
                </c:pt>
                <c:pt idx="9">
                  <c:v>495</c:v>
                </c:pt>
                <c:pt idx="10">
                  <c:v>74</c:v>
                </c:pt>
                <c:pt idx="11">
                  <c:v>100</c:v>
                </c:pt>
                <c:pt idx="12">
                  <c:v>66</c:v>
                </c:pt>
                <c:pt idx="13">
                  <c:v>71</c:v>
                </c:pt>
                <c:pt idx="14">
                  <c:v>91</c:v>
                </c:pt>
              </c:numCache>
            </c:numRef>
          </c:val>
        </c:ser>
        <c:ser>
          <c:idx val="4"/>
          <c:order val="4"/>
          <c:tx>
            <c:strRef>
              <c:f>'Só totais'!$B$16</c:f>
              <c:strCache>
                <c:ptCount val="1"/>
                <c:pt idx="0">
                  <c:v> Formação de professor de educação infantil  </c:v>
                </c:pt>
              </c:strCache>
            </c:strRef>
          </c:tx>
          <c:spPr>
            <a:ln w="50800">
              <a:solidFill>
                <a:schemeClr val="tx1"/>
              </a:solidFill>
            </a:ln>
          </c:spPr>
          <c:marker>
            <c:symbol val="none"/>
          </c:marker>
          <c:cat>
            <c:numRef>
              <c:f>'Só totais'!$H$4:$V$4</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'Só totais'!$H$16:$V$16</c:f>
              <c:numCache>
                <c:formatCode>General</c:formatCode>
                <c:ptCount val="15"/>
                <c:pt idx="0">
                  <c:v>3</c:v>
                </c:pt>
                <c:pt idx="1">
                  <c:v>6</c:v>
                </c:pt>
                <c:pt idx="2">
                  <c:v>20</c:v>
                </c:pt>
                <c:pt idx="3">
                  <c:v>23</c:v>
                </c:pt>
                <c:pt idx="4">
                  <c:v>21</c:v>
                </c:pt>
                <c:pt idx="5">
                  <c:v>4</c:v>
                </c:pt>
                <c:pt idx="6">
                  <c:v>4</c:v>
                </c:pt>
                <c:pt idx="7">
                  <c:v>3</c:v>
                </c:pt>
                <c:pt idx="8">
                  <c:v>3</c:v>
                </c:pt>
                <c:pt idx="9">
                  <c:v>58</c:v>
                </c:pt>
              </c:numCache>
            </c:numRef>
          </c:val>
        </c:ser>
        <c:ser>
          <c:idx val="5"/>
          <c:order val="5"/>
          <c:tx>
            <c:strRef>
              <c:f>'Só totais'!$B$17</c:f>
              <c:strCache>
                <c:ptCount val="1"/>
                <c:pt idx="0">
                  <c:v> Formação de professor e ciências da educação (cursos gerais) </c:v>
                </c:pt>
              </c:strCache>
            </c:strRef>
          </c:tx>
          <c:spPr>
            <a:ln w="38100">
              <a:solidFill>
                <a:schemeClr val="tx1"/>
              </a:solidFill>
            </a:ln>
          </c:spPr>
          <c:marker>
            <c:symbol val="none"/>
          </c:marker>
          <c:cat>
            <c:numRef>
              <c:f>'Só totais'!$H$4:$V$4</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'Só totais'!$H$17:$V$17</c:f>
              <c:numCache>
                <c:formatCode>General</c:formatCode>
                <c:ptCount val="15"/>
                <c:pt idx="1">
                  <c:v>1</c:v>
                </c:pt>
                <c:pt idx="3">
                  <c:v>2</c:v>
                </c:pt>
                <c:pt idx="4">
                  <c:v>2</c:v>
                </c:pt>
                <c:pt idx="5">
                  <c:v>1</c:v>
                </c:pt>
                <c:pt idx="6">
                  <c:v>1</c:v>
                </c:pt>
                <c:pt idx="9">
                  <c:v>9</c:v>
                </c:pt>
              </c:numCache>
            </c:numRef>
          </c:val>
        </c:ser>
        <c:marker val="1"/>
        <c:axId val="70019328"/>
        <c:axId val="70045696"/>
      </c:lineChart>
      <c:catAx>
        <c:axId val="70019328"/>
        <c:scaling>
          <c:orientation val="minMax"/>
        </c:scaling>
        <c:axPos val="b"/>
        <c:numFmt formatCode="General" sourceLinked="1"/>
        <c:tickLblPos val="nextTo"/>
        <c:txPr>
          <a:bodyPr rot="-5400000" vert="horz"/>
          <a:lstStyle/>
          <a:p>
            <a:pPr>
              <a:defRPr sz="800">
                <a:latin typeface="Times New Roman" pitchFamily="18" charset="0"/>
                <a:cs typeface="Times New Roman" pitchFamily="18" charset="0"/>
              </a:defRPr>
            </a:pPr>
            <a:endParaRPr lang="pt-BR"/>
          </a:p>
        </c:txPr>
        <c:crossAx val="70045696"/>
        <c:crosses val="autoZero"/>
        <c:auto val="1"/>
        <c:lblAlgn val="ctr"/>
        <c:lblOffset val="100"/>
      </c:catAx>
      <c:valAx>
        <c:axId val="70045696"/>
        <c:scaling>
          <c:orientation val="minMax"/>
        </c:scaling>
        <c:axPos val="l"/>
        <c:majorGridlines/>
        <c:numFmt formatCode="General" sourceLinked="1"/>
        <c:tickLblPos val="nextTo"/>
        <c:txPr>
          <a:bodyPr/>
          <a:lstStyle/>
          <a:p>
            <a:pPr>
              <a:defRPr sz="800">
                <a:latin typeface="Times New Roman" pitchFamily="18" charset="0"/>
                <a:cs typeface="Times New Roman" pitchFamily="18" charset="0"/>
              </a:defRPr>
            </a:pPr>
            <a:endParaRPr lang="pt-BR"/>
          </a:p>
        </c:txPr>
        <c:crossAx val="70019328"/>
        <c:crosses val="autoZero"/>
        <c:crossBetween val="between"/>
      </c:valAx>
    </c:plotArea>
    <c:legend>
      <c:legendPos val="r"/>
      <c:layout>
        <c:manualLayout>
          <c:xMode val="edge"/>
          <c:yMode val="edge"/>
          <c:x val="0.78870476369846465"/>
          <c:y val="0.14065067354771138"/>
          <c:w val="0.20411054452643479"/>
          <c:h val="0.8009441528142317"/>
        </c:manualLayout>
      </c:layout>
      <c:txPr>
        <a:bodyPr/>
        <a:lstStyle/>
        <a:p>
          <a:pPr>
            <a:defRPr sz="1000" b="1">
              <a:latin typeface="Arial Narrow" pitchFamily="34" charset="0"/>
              <a:cs typeface="Times New Roman" pitchFamily="18" charset="0"/>
            </a:defRPr>
          </a:pPr>
          <a:endParaRPr lang="pt-BR"/>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t-BR"/>
  <c:chart>
    <c:title>
      <c:tx>
        <c:rich>
          <a:bodyPr/>
          <a:lstStyle/>
          <a:p>
            <a:pPr>
              <a:defRPr>
                <a:latin typeface="Times New Roman" pitchFamily="18" charset="0"/>
                <a:cs typeface="Times New Roman" pitchFamily="18" charset="0"/>
              </a:defRPr>
            </a:pPr>
            <a:r>
              <a:rPr lang="pt-BR" sz="1600" b="1" i="0" u="none" strike="noStrike" baseline="0" dirty="0">
                <a:solidFill>
                  <a:schemeClr val="tx1"/>
                </a:solidFill>
                <a:latin typeface="Arial Narrow" pitchFamily="34" charset="0"/>
                <a:cs typeface="Times New Roman" pitchFamily="18" charset="0"/>
              </a:rPr>
              <a:t>Gráfico 4: Evolução das matrículas nos cursos de graduação presencial e a distância – 2000 a 2014  </a:t>
            </a:r>
            <a:endParaRPr lang="pt-BR" sz="1600" dirty="0">
              <a:solidFill>
                <a:schemeClr val="tx1"/>
              </a:solidFill>
              <a:latin typeface="Arial Narrow" pitchFamily="34" charset="0"/>
              <a:cs typeface="Times New Roman" pitchFamily="18" charset="0"/>
            </a:endParaRPr>
          </a:p>
        </c:rich>
      </c:tx>
      <c:layout>
        <c:manualLayout>
          <c:xMode val="edge"/>
          <c:yMode val="edge"/>
          <c:x val="0.11665566556655672"/>
          <c:y val="3.9653035935563852E-2"/>
        </c:manualLayout>
      </c:layout>
    </c:title>
    <c:plotArea>
      <c:layout>
        <c:manualLayout>
          <c:layoutTarget val="inner"/>
          <c:xMode val="edge"/>
          <c:yMode val="edge"/>
          <c:x val="0.15008052899281438"/>
          <c:y val="0.20752135345000144"/>
          <c:w val="0.83388105416255964"/>
          <c:h val="0.61723830366476395"/>
        </c:manualLayout>
      </c:layout>
      <c:lineChart>
        <c:grouping val="standard"/>
        <c:ser>
          <c:idx val="0"/>
          <c:order val="0"/>
          <c:tx>
            <c:strRef>
              <c:f>'Matricula presencial x distanci'!$C$7</c:f>
              <c:strCache>
                <c:ptCount val="1"/>
                <c:pt idx="0">
                  <c:v>Total</c:v>
                </c:pt>
              </c:strCache>
            </c:strRef>
          </c:tx>
          <c:spPr>
            <a:ln>
              <a:solidFill>
                <a:schemeClr val="tx1"/>
              </a:solidFill>
              <a:prstDash val="dash"/>
            </a:ln>
          </c:spPr>
          <c:marker>
            <c:symbol val="none"/>
          </c:marker>
          <c:dLbls>
            <c:dLbl>
              <c:idx val="0"/>
              <c:layout>
                <c:manualLayout>
                  <c:x val="1.386543391366684E-2"/>
                  <c:y val="-9.0739365687311883E-3"/>
                </c:manualLayout>
              </c:layout>
              <c:dLblPos val="t"/>
              <c:showVal val="1"/>
            </c:dLbl>
            <c:dLbl>
              <c:idx val="4"/>
              <c:layout/>
              <c:dLblPos val="t"/>
              <c:showVal val="1"/>
            </c:dLbl>
            <c:dLbl>
              <c:idx val="10"/>
              <c:layout>
                <c:manualLayout>
                  <c:x val="-5.3336393558314717E-2"/>
                  <c:y val="2.1815597953010621E-2"/>
                </c:manualLayout>
              </c:layout>
              <c:dLblPos val="t"/>
              <c:showVal val="1"/>
            </c:dLbl>
            <c:dLbl>
              <c:idx val="14"/>
              <c:layout>
                <c:manualLayout>
                  <c:x val="-7.2607260726072612E-2"/>
                  <c:y val="-1.9826517967781943E-2"/>
                </c:manualLayout>
              </c:layout>
              <c:showVal val="1"/>
            </c:dLbl>
            <c:delete val="1"/>
          </c:dLbls>
          <c:cat>
            <c:numRef>
              <c:f>'Matricula presencial x distanci'!$B$8:$B$22</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'Matricula presencial x distanci'!$C$8:$C$22</c:f>
              <c:numCache>
                <c:formatCode>#,##0</c:formatCode>
                <c:ptCount val="15"/>
                <c:pt idx="0">
                  <c:v>2694245</c:v>
                </c:pt>
                <c:pt idx="1">
                  <c:v>3030754</c:v>
                </c:pt>
                <c:pt idx="2">
                  <c:v>3479913</c:v>
                </c:pt>
                <c:pt idx="3">
                  <c:v>3887022</c:v>
                </c:pt>
                <c:pt idx="4">
                  <c:v>4163733</c:v>
                </c:pt>
                <c:pt idx="5">
                  <c:v>4453156</c:v>
                </c:pt>
                <c:pt idx="6">
                  <c:v>4676646</c:v>
                </c:pt>
                <c:pt idx="7">
                  <c:v>4880381</c:v>
                </c:pt>
                <c:pt idx="8">
                  <c:v>5080056</c:v>
                </c:pt>
                <c:pt idx="9">
                  <c:v>5115896</c:v>
                </c:pt>
                <c:pt idx="10">
                  <c:v>5449120</c:v>
                </c:pt>
                <c:pt idx="11">
                  <c:v>5746762</c:v>
                </c:pt>
                <c:pt idx="12">
                  <c:v>5923838</c:v>
                </c:pt>
                <c:pt idx="13">
                  <c:v>6152405</c:v>
                </c:pt>
                <c:pt idx="14">
                  <c:v>6486171</c:v>
                </c:pt>
              </c:numCache>
            </c:numRef>
          </c:val>
        </c:ser>
        <c:ser>
          <c:idx val="1"/>
          <c:order val="1"/>
          <c:tx>
            <c:strRef>
              <c:f>'Matricula presencial x distanci'!$E$7</c:f>
              <c:strCache>
                <c:ptCount val="1"/>
                <c:pt idx="0">
                  <c:v>A distância</c:v>
                </c:pt>
              </c:strCache>
            </c:strRef>
          </c:tx>
          <c:spPr>
            <a:ln w="50800">
              <a:solidFill>
                <a:schemeClr val="tx1"/>
              </a:solidFill>
              <a:prstDash val="sysDot"/>
            </a:ln>
          </c:spPr>
          <c:marker>
            <c:symbol val="none"/>
          </c:marker>
          <c:dLbls>
            <c:dLbl>
              <c:idx val="0"/>
              <c:layout/>
              <c:dLblPos val="t"/>
              <c:showVal val="1"/>
            </c:dLbl>
            <c:dLbl>
              <c:idx val="4"/>
              <c:layout/>
              <c:dLblPos val="t"/>
              <c:showVal val="1"/>
            </c:dLbl>
            <c:dLbl>
              <c:idx val="10"/>
              <c:layout>
                <c:manualLayout>
                  <c:x val="-1.3322279194995382E-2"/>
                  <c:y val="-3.6111054236363212E-3"/>
                </c:manualLayout>
              </c:layout>
              <c:dLblPos val="t"/>
              <c:showVal val="1"/>
            </c:dLbl>
            <c:dLbl>
              <c:idx val="14"/>
              <c:layout>
                <c:manualLayout>
                  <c:x val="-2.8602860286028611E-2"/>
                  <c:y val="-2.9739776951672871E-2"/>
                </c:manualLayout>
              </c:layout>
              <c:showVal val="1"/>
            </c:dLbl>
            <c:delete val="1"/>
          </c:dLbls>
          <c:cat>
            <c:numRef>
              <c:f>'Matricula presencial x distanci'!$B$8:$B$22</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'Matricula presencial x distanci'!$E$8:$E$22</c:f>
              <c:numCache>
                <c:formatCode>#,##0</c:formatCode>
                <c:ptCount val="15"/>
                <c:pt idx="0">
                  <c:v>1682</c:v>
                </c:pt>
                <c:pt idx="1">
                  <c:v>5359</c:v>
                </c:pt>
                <c:pt idx="2">
                  <c:v>40714</c:v>
                </c:pt>
                <c:pt idx="3" formatCode="General">
                  <c:v>0</c:v>
                </c:pt>
                <c:pt idx="4">
                  <c:v>59611</c:v>
                </c:pt>
                <c:pt idx="5">
                  <c:v>114642</c:v>
                </c:pt>
                <c:pt idx="6">
                  <c:v>207206</c:v>
                </c:pt>
                <c:pt idx="7">
                  <c:v>369766</c:v>
                </c:pt>
                <c:pt idx="8">
                  <c:v>727961</c:v>
                </c:pt>
                <c:pt idx="9">
                  <c:v>838125</c:v>
                </c:pt>
                <c:pt idx="10">
                  <c:v>930179</c:v>
                </c:pt>
                <c:pt idx="11">
                  <c:v>992927</c:v>
                </c:pt>
                <c:pt idx="12">
                  <c:v>1113850</c:v>
                </c:pt>
                <c:pt idx="13">
                  <c:v>1153572</c:v>
                </c:pt>
                <c:pt idx="14">
                  <c:v>1341842</c:v>
                </c:pt>
              </c:numCache>
            </c:numRef>
          </c:val>
        </c:ser>
        <c:marker val="1"/>
        <c:axId val="71509504"/>
        <c:axId val="71511040"/>
      </c:lineChart>
      <c:catAx>
        <c:axId val="71509504"/>
        <c:scaling>
          <c:orientation val="minMax"/>
        </c:scaling>
        <c:axPos val="b"/>
        <c:numFmt formatCode="General" sourceLinked="1"/>
        <c:tickLblPos val="nextTo"/>
        <c:txPr>
          <a:bodyPr/>
          <a:lstStyle/>
          <a:p>
            <a:pPr>
              <a:defRPr sz="800">
                <a:latin typeface="Times New Roman" pitchFamily="18" charset="0"/>
                <a:cs typeface="Times New Roman" pitchFamily="18" charset="0"/>
              </a:defRPr>
            </a:pPr>
            <a:endParaRPr lang="pt-BR"/>
          </a:p>
        </c:txPr>
        <c:crossAx val="71511040"/>
        <c:crosses val="autoZero"/>
        <c:auto val="1"/>
        <c:lblAlgn val="ctr"/>
        <c:lblOffset val="100"/>
      </c:catAx>
      <c:valAx>
        <c:axId val="71511040"/>
        <c:scaling>
          <c:orientation val="minMax"/>
        </c:scaling>
        <c:axPos val="l"/>
        <c:majorGridlines/>
        <c:numFmt formatCode="#,##0" sourceLinked="1"/>
        <c:tickLblPos val="nextTo"/>
        <c:txPr>
          <a:bodyPr/>
          <a:lstStyle/>
          <a:p>
            <a:pPr>
              <a:defRPr sz="800">
                <a:latin typeface="Times New Roman" pitchFamily="18" charset="0"/>
                <a:cs typeface="Times New Roman" pitchFamily="18" charset="0"/>
              </a:defRPr>
            </a:pPr>
            <a:endParaRPr lang="pt-BR"/>
          </a:p>
        </c:txPr>
        <c:crossAx val="71509504"/>
        <c:crosses val="autoZero"/>
        <c:crossBetween val="between"/>
      </c:valAx>
    </c:plotArea>
    <c:legend>
      <c:legendPos val="b"/>
      <c:layout>
        <c:manualLayout>
          <c:xMode val="edge"/>
          <c:yMode val="edge"/>
          <c:x val="0.35952629724574647"/>
          <c:y val="0.94009250480429118"/>
          <c:w val="0.31784442189480044"/>
          <c:h val="5.9907495195708794E-2"/>
        </c:manualLayout>
      </c:layout>
      <c:txPr>
        <a:bodyPr/>
        <a:lstStyle/>
        <a:p>
          <a:pPr>
            <a:defRPr sz="1400" b="1">
              <a:latin typeface="Arial Narrow" pitchFamily="34" charset="0"/>
              <a:cs typeface="Times New Roman" pitchFamily="18" charset="0"/>
            </a:defRPr>
          </a:pPr>
          <a:endParaRPr lang="pt-BR"/>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pt-BR"/>
  <c:chart>
    <c:title>
      <c:tx>
        <c:rich>
          <a:bodyPr/>
          <a:lstStyle/>
          <a:p>
            <a:pPr>
              <a:defRPr>
                <a:latin typeface="Arial Narrow" pitchFamily="34" charset="0"/>
              </a:defRPr>
            </a:pPr>
            <a:r>
              <a:rPr lang="pt-BR" sz="1600" dirty="0">
                <a:latin typeface="Arial Narrow" pitchFamily="34" charset="0"/>
                <a:cs typeface="Arial" pitchFamily="34" charset="0"/>
              </a:rPr>
              <a:t>Gráfico </a:t>
            </a:r>
            <a:r>
              <a:rPr lang="pt-BR" sz="1600" dirty="0" smtClean="0">
                <a:latin typeface="Arial Narrow" pitchFamily="34" charset="0"/>
                <a:cs typeface="Arial" pitchFamily="34" charset="0"/>
              </a:rPr>
              <a:t>5: </a:t>
            </a:r>
            <a:r>
              <a:rPr lang="pt-BR" sz="1600" dirty="0">
                <a:latin typeface="Arial Narrow" pitchFamily="34" charset="0"/>
                <a:cs typeface="Arial" pitchFamily="34" charset="0"/>
              </a:rPr>
              <a:t>Número de Cursos de Graduação Presenciais por Categoria Administrativa (Pública x Privada) das IES, </a:t>
            </a:r>
            <a:endParaRPr lang="pt-BR" sz="1600" dirty="0" smtClean="0">
              <a:latin typeface="Arial Narrow" pitchFamily="34" charset="0"/>
              <a:cs typeface="Arial" pitchFamily="34" charset="0"/>
            </a:endParaRPr>
          </a:p>
          <a:p>
            <a:pPr>
              <a:defRPr>
                <a:latin typeface="Arial Narrow" pitchFamily="34" charset="0"/>
              </a:defRPr>
            </a:pPr>
            <a:r>
              <a:rPr lang="pt-BR" sz="1600" dirty="0" smtClean="0">
                <a:latin typeface="Arial Narrow" pitchFamily="34" charset="0"/>
                <a:cs typeface="Arial" pitchFamily="34" charset="0"/>
              </a:rPr>
              <a:t>Total </a:t>
            </a:r>
            <a:r>
              <a:rPr lang="pt-BR" sz="1600" dirty="0">
                <a:latin typeface="Arial Narrow" pitchFamily="34" charset="0"/>
                <a:cs typeface="Arial" pitchFamily="34" charset="0"/>
              </a:rPr>
              <a:t>Brasil </a:t>
            </a:r>
            <a:r>
              <a:rPr lang="pt-BR" sz="1600" dirty="0" smtClean="0">
                <a:latin typeface="Arial Narrow" pitchFamily="34" charset="0"/>
                <a:cs typeface="Arial" pitchFamily="34" charset="0"/>
              </a:rPr>
              <a:t>- </a:t>
            </a:r>
            <a:r>
              <a:rPr lang="pt-BR" sz="1600" dirty="0">
                <a:latin typeface="Arial Narrow" pitchFamily="34" charset="0"/>
                <a:cs typeface="Arial" pitchFamily="34" charset="0"/>
              </a:rPr>
              <a:t>1995 a 2014</a:t>
            </a:r>
          </a:p>
        </c:rich>
      </c:tx>
      <c:layout>
        <c:manualLayout>
          <c:xMode val="edge"/>
          <c:yMode val="edge"/>
          <c:x val="0.1469803864319742"/>
          <c:y val="1.6528882595477093E-2"/>
        </c:manualLayout>
      </c:layout>
    </c:title>
    <c:plotArea>
      <c:layout>
        <c:manualLayout>
          <c:layoutTarget val="inner"/>
          <c:xMode val="edge"/>
          <c:yMode val="edge"/>
          <c:x val="8.409134382328752E-2"/>
          <c:y val="0.20056565656565656"/>
          <c:w val="0.90197282743983165"/>
          <c:h val="0.58357305336832899"/>
        </c:manualLayout>
      </c:layout>
      <c:lineChart>
        <c:grouping val="standard"/>
        <c:ser>
          <c:idx val="0"/>
          <c:order val="0"/>
          <c:tx>
            <c:strRef>
              <c:f>'Quadros Publica x Privada'!$B$3</c:f>
              <c:strCache>
                <c:ptCount val="1"/>
                <c:pt idx="0">
                  <c:v>Total</c:v>
                </c:pt>
              </c:strCache>
            </c:strRef>
          </c:tx>
          <c:spPr>
            <a:ln w="38100">
              <a:solidFill>
                <a:schemeClr val="tx1"/>
              </a:solidFill>
            </a:ln>
          </c:spPr>
          <c:marker>
            <c:symbol val="none"/>
          </c:marker>
          <c:dLbls>
            <c:dLbl>
              <c:idx val="19"/>
              <c:layout>
                <c:manualLayout>
                  <c:x val="-2.388145741349721E-2"/>
                  <c:y val="-3.0735451172051776E-2"/>
                </c:manualLayout>
              </c:layout>
              <c:showVal val="1"/>
            </c:dLbl>
            <c:delete val="1"/>
          </c:dLbls>
          <c:cat>
            <c:numRef>
              <c:f>'Quadros Publica x Privada'!$A$4:$A$23</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'Quadros Publica x Privada'!$B$4:$B$23</c:f>
              <c:numCache>
                <c:formatCode>#,##0</c:formatCode>
                <c:ptCount val="20"/>
                <c:pt idx="0">
                  <c:v>6252</c:v>
                </c:pt>
                <c:pt idx="1">
                  <c:v>6644</c:v>
                </c:pt>
                <c:pt idx="2">
                  <c:v>6132</c:v>
                </c:pt>
                <c:pt idx="3">
                  <c:v>6950</c:v>
                </c:pt>
                <c:pt idx="4">
                  <c:v>8878</c:v>
                </c:pt>
                <c:pt idx="5">
                  <c:v>10805</c:v>
                </c:pt>
                <c:pt idx="6">
                  <c:v>12155</c:v>
                </c:pt>
                <c:pt idx="7">
                  <c:v>14399</c:v>
                </c:pt>
                <c:pt idx="8">
                  <c:v>16453</c:v>
                </c:pt>
                <c:pt idx="9">
                  <c:v>18644</c:v>
                </c:pt>
                <c:pt idx="10">
                  <c:v>20407</c:v>
                </c:pt>
                <c:pt idx="11">
                  <c:v>22101</c:v>
                </c:pt>
                <c:pt idx="12">
                  <c:v>23488</c:v>
                </c:pt>
                <c:pt idx="13">
                  <c:v>24719</c:v>
                </c:pt>
                <c:pt idx="14">
                  <c:v>27827</c:v>
                </c:pt>
                <c:pt idx="15">
                  <c:v>28577</c:v>
                </c:pt>
                <c:pt idx="16">
                  <c:v>29376</c:v>
                </c:pt>
                <c:pt idx="17">
                  <c:v>30718</c:v>
                </c:pt>
                <c:pt idx="18">
                  <c:v>30791</c:v>
                </c:pt>
                <c:pt idx="19">
                  <c:v>31513</c:v>
                </c:pt>
              </c:numCache>
            </c:numRef>
          </c:val>
        </c:ser>
        <c:ser>
          <c:idx val="1"/>
          <c:order val="1"/>
          <c:tx>
            <c:strRef>
              <c:f>'Quadros Publica x Privada'!$C$3</c:f>
              <c:strCache>
                <c:ptCount val="1"/>
                <c:pt idx="0">
                  <c:v>Pública</c:v>
                </c:pt>
              </c:strCache>
            </c:strRef>
          </c:tx>
          <c:spPr>
            <a:ln w="50800">
              <a:solidFill>
                <a:schemeClr val="tx1"/>
              </a:solidFill>
              <a:prstDash val="sysDot"/>
            </a:ln>
          </c:spPr>
          <c:marker>
            <c:symbol val="none"/>
          </c:marker>
          <c:dLbls>
            <c:dLbl>
              <c:idx val="19"/>
              <c:layout>
                <c:manualLayout>
                  <c:x val="-1.3888888888889086E-2"/>
                  <c:y val="-4.3956043956044133E-2"/>
                </c:manualLayout>
              </c:layout>
              <c:showVal val="1"/>
            </c:dLbl>
            <c:delete val="1"/>
          </c:dLbls>
          <c:cat>
            <c:numRef>
              <c:f>'Quadros Publica x Privada'!$A$4:$A$23</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'Quadros Publica x Privada'!$C$4:$C$23</c:f>
              <c:numCache>
                <c:formatCode>#,##0</c:formatCode>
                <c:ptCount val="20"/>
                <c:pt idx="0">
                  <c:v>2782</c:v>
                </c:pt>
                <c:pt idx="1">
                  <c:v>2978</c:v>
                </c:pt>
                <c:pt idx="2">
                  <c:v>2698</c:v>
                </c:pt>
                <c:pt idx="3">
                  <c:v>2970</c:v>
                </c:pt>
                <c:pt idx="4">
                  <c:v>3494</c:v>
                </c:pt>
                <c:pt idx="5">
                  <c:v>4021</c:v>
                </c:pt>
                <c:pt idx="6">
                  <c:v>4401</c:v>
                </c:pt>
                <c:pt idx="7">
                  <c:v>5252</c:v>
                </c:pt>
                <c:pt idx="8">
                  <c:v>5662</c:v>
                </c:pt>
                <c:pt idx="9">
                  <c:v>6262</c:v>
                </c:pt>
                <c:pt idx="10">
                  <c:v>6191</c:v>
                </c:pt>
                <c:pt idx="11">
                  <c:v>6549</c:v>
                </c:pt>
                <c:pt idx="12">
                  <c:v>6596</c:v>
                </c:pt>
                <c:pt idx="13">
                  <c:v>6772</c:v>
                </c:pt>
                <c:pt idx="14">
                  <c:v>8228</c:v>
                </c:pt>
                <c:pt idx="15">
                  <c:v>8821</c:v>
                </c:pt>
                <c:pt idx="16">
                  <c:v>9368</c:v>
                </c:pt>
                <c:pt idx="17">
                  <c:v>10394</c:v>
                </c:pt>
                <c:pt idx="18">
                  <c:v>10344</c:v>
                </c:pt>
                <c:pt idx="19">
                  <c:v>10609</c:v>
                </c:pt>
              </c:numCache>
            </c:numRef>
          </c:val>
        </c:ser>
        <c:ser>
          <c:idx val="2"/>
          <c:order val="2"/>
          <c:tx>
            <c:strRef>
              <c:f>'Quadros Publica x Privada'!$D$3</c:f>
              <c:strCache>
                <c:ptCount val="1"/>
                <c:pt idx="0">
                  <c:v>Privada</c:v>
                </c:pt>
              </c:strCache>
            </c:strRef>
          </c:tx>
          <c:spPr>
            <a:ln w="50800">
              <a:solidFill>
                <a:schemeClr val="tx1"/>
              </a:solidFill>
              <a:prstDash val="dashDot"/>
            </a:ln>
          </c:spPr>
          <c:marker>
            <c:symbol val="none"/>
          </c:marker>
          <c:dLbls>
            <c:dLbl>
              <c:idx val="19"/>
              <c:layout>
                <c:manualLayout>
                  <c:x val="-2.5000000000000001E-2"/>
                  <c:y val="-4.3956043956044133E-2"/>
                </c:manualLayout>
              </c:layout>
              <c:showVal val="1"/>
            </c:dLbl>
            <c:delete val="1"/>
          </c:dLbls>
          <c:cat>
            <c:numRef>
              <c:f>'Quadros Publica x Privada'!$A$4:$A$23</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'Quadros Publica x Privada'!$D$4:$D$23</c:f>
              <c:numCache>
                <c:formatCode>#,##0</c:formatCode>
                <c:ptCount val="20"/>
                <c:pt idx="0">
                  <c:v>3470</c:v>
                </c:pt>
                <c:pt idx="1">
                  <c:v>3666</c:v>
                </c:pt>
                <c:pt idx="2">
                  <c:v>3434</c:v>
                </c:pt>
                <c:pt idx="3">
                  <c:v>3980</c:v>
                </c:pt>
                <c:pt idx="4">
                  <c:v>5384</c:v>
                </c:pt>
                <c:pt idx="5">
                  <c:v>6564</c:v>
                </c:pt>
                <c:pt idx="6">
                  <c:v>7754</c:v>
                </c:pt>
                <c:pt idx="7">
                  <c:v>9147</c:v>
                </c:pt>
                <c:pt idx="8">
                  <c:v>10791</c:v>
                </c:pt>
                <c:pt idx="9">
                  <c:v>12382</c:v>
                </c:pt>
                <c:pt idx="10">
                  <c:v>14216</c:v>
                </c:pt>
                <c:pt idx="11">
                  <c:v>15552</c:v>
                </c:pt>
                <c:pt idx="12">
                  <c:v>16892</c:v>
                </c:pt>
                <c:pt idx="13">
                  <c:v>17947</c:v>
                </c:pt>
                <c:pt idx="14">
                  <c:v>19599</c:v>
                </c:pt>
                <c:pt idx="15">
                  <c:v>19756</c:v>
                </c:pt>
                <c:pt idx="16">
                  <c:v>20008</c:v>
                </c:pt>
                <c:pt idx="17">
                  <c:v>20324</c:v>
                </c:pt>
                <c:pt idx="18">
                  <c:v>20447</c:v>
                </c:pt>
                <c:pt idx="19">
                  <c:v>20904</c:v>
                </c:pt>
              </c:numCache>
            </c:numRef>
          </c:val>
        </c:ser>
        <c:marker val="1"/>
        <c:axId val="71563904"/>
        <c:axId val="71438720"/>
      </c:lineChart>
      <c:catAx>
        <c:axId val="71563904"/>
        <c:scaling>
          <c:orientation val="minMax"/>
        </c:scaling>
        <c:axPos val="b"/>
        <c:numFmt formatCode="General" sourceLinked="1"/>
        <c:tickLblPos val="nextTo"/>
        <c:txPr>
          <a:bodyPr rot="-5400000" vert="horz"/>
          <a:lstStyle/>
          <a:p>
            <a:pPr>
              <a:defRPr sz="800"/>
            </a:pPr>
            <a:endParaRPr lang="pt-BR"/>
          </a:p>
        </c:txPr>
        <c:crossAx val="71438720"/>
        <c:crosses val="autoZero"/>
        <c:auto val="1"/>
        <c:lblAlgn val="ctr"/>
        <c:lblOffset val="100"/>
      </c:catAx>
      <c:valAx>
        <c:axId val="71438720"/>
        <c:scaling>
          <c:orientation val="minMax"/>
        </c:scaling>
        <c:axPos val="l"/>
        <c:majorGridlines/>
        <c:numFmt formatCode="#,##0" sourceLinked="1"/>
        <c:tickLblPos val="nextTo"/>
        <c:txPr>
          <a:bodyPr/>
          <a:lstStyle/>
          <a:p>
            <a:pPr>
              <a:defRPr sz="800"/>
            </a:pPr>
            <a:endParaRPr lang="pt-BR"/>
          </a:p>
        </c:txPr>
        <c:crossAx val="71563904"/>
        <c:crosses val="autoZero"/>
        <c:crossBetween val="between"/>
      </c:valAx>
    </c:plotArea>
    <c:legend>
      <c:legendPos val="b"/>
      <c:layout>
        <c:manualLayout>
          <c:xMode val="edge"/>
          <c:yMode val="edge"/>
          <c:x val="0.29108742008360095"/>
          <c:y val="0.9292116981105899"/>
          <c:w val="0.4300225627944172"/>
          <c:h val="6.5278674357586122E-2"/>
        </c:manualLayout>
      </c:layout>
      <c:txPr>
        <a:bodyPr/>
        <a:lstStyle/>
        <a:p>
          <a:pPr>
            <a:defRPr sz="1600" b="1">
              <a:latin typeface="Arial" pitchFamily="34" charset="0"/>
              <a:cs typeface="Arial" pitchFamily="34" charset="0"/>
            </a:defRPr>
          </a:pPr>
          <a:endParaRPr lang="pt-BR"/>
        </a:p>
      </c:txPr>
    </c:legend>
    <c:plotVisOnly val="1"/>
  </c:chart>
  <c:txPr>
    <a:bodyPr/>
    <a:lstStyle/>
    <a:p>
      <a:pPr>
        <a:defRPr>
          <a:latin typeface="Times New Roman" pitchFamily="18" charset="0"/>
          <a:cs typeface="Times New Roman" pitchFamily="18" charset="0"/>
        </a:defRPr>
      </a:pPr>
      <a:endParaRPr lang="pt-B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pt-BR"/>
  <c:chart>
    <c:title>
      <c:tx>
        <c:rich>
          <a:bodyPr/>
          <a:lstStyle/>
          <a:p>
            <a:pPr>
              <a:defRPr sz="1400">
                <a:latin typeface="Arial Narrow" pitchFamily="34" charset="0"/>
                <a:cs typeface="Arial" pitchFamily="34" charset="0"/>
              </a:defRPr>
            </a:pPr>
            <a:r>
              <a:rPr lang="pt-BR" sz="1600" dirty="0">
                <a:solidFill>
                  <a:sysClr val="windowText" lastClr="000000"/>
                </a:solidFill>
                <a:latin typeface="Arial Narrow" pitchFamily="34" charset="0"/>
                <a:cs typeface="Arial" pitchFamily="34" charset="0"/>
              </a:rPr>
              <a:t>Gráfico </a:t>
            </a:r>
            <a:r>
              <a:rPr lang="pt-BR" sz="1600" baseline="0" dirty="0">
                <a:solidFill>
                  <a:sysClr val="windowText" lastClr="000000"/>
                </a:solidFill>
                <a:latin typeface="Arial Narrow" pitchFamily="34" charset="0"/>
                <a:cs typeface="Arial" pitchFamily="34" charset="0"/>
              </a:rPr>
              <a:t> </a:t>
            </a:r>
            <a:r>
              <a:rPr lang="pt-BR" sz="1600" baseline="0" dirty="0" smtClean="0">
                <a:solidFill>
                  <a:sysClr val="windowText" lastClr="000000"/>
                </a:solidFill>
                <a:latin typeface="Arial Narrow" pitchFamily="34" charset="0"/>
                <a:cs typeface="Arial" pitchFamily="34" charset="0"/>
              </a:rPr>
              <a:t>6: </a:t>
            </a:r>
            <a:r>
              <a:rPr lang="pt-BR" sz="1600" dirty="0">
                <a:solidFill>
                  <a:sysClr val="windowText" lastClr="000000"/>
                </a:solidFill>
                <a:latin typeface="Arial Narrow" pitchFamily="34" charset="0"/>
                <a:cs typeface="Arial" pitchFamily="34" charset="0"/>
              </a:rPr>
              <a:t>Evolução </a:t>
            </a:r>
            <a:r>
              <a:rPr lang="pt-BR" sz="1600" dirty="0">
                <a:latin typeface="Arial Narrow" pitchFamily="34" charset="0"/>
                <a:cs typeface="Arial" pitchFamily="34" charset="0"/>
              </a:rPr>
              <a:t>das IES privadas discriminadas em particulares x comunitárias, confessionais e filantrópicas no período 1999 – 2009</a:t>
            </a:r>
          </a:p>
        </c:rich>
      </c:tx>
      <c:layout>
        <c:manualLayout>
          <c:xMode val="edge"/>
          <c:yMode val="edge"/>
          <c:x val="0.14029169202296876"/>
          <c:y val="4.7407075599354226E-2"/>
        </c:manualLayout>
      </c:layout>
    </c:title>
    <c:plotArea>
      <c:layout/>
      <c:lineChart>
        <c:grouping val="standard"/>
        <c:ser>
          <c:idx val="0"/>
          <c:order val="0"/>
          <c:tx>
            <c:strRef>
              <c:f>'Quadros %Comun-filant-conf.'!$D$7</c:f>
              <c:strCache>
                <c:ptCount val="1"/>
                <c:pt idx="0">
                  <c:v>Total</c:v>
                </c:pt>
              </c:strCache>
            </c:strRef>
          </c:tx>
          <c:spPr>
            <a:ln cmpd="sng">
              <a:solidFill>
                <a:schemeClr val="tx1"/>
              </a:solidFill>
            </a:ln>
          </c:spPr>
          <c:marker>
            <c:symbol val="none"/>
          </c:marker>
          <c:dLbls>
            <c:dLbl>
              <c:idx val="12"/>
              <c:layout/>
              <c:dLblPos val="t"/>
              <c:showVal val="1"/>
            </c:dLbl>
            <c:delete val="1"/>
          </c:dLbls>
          <c:cat>
            <c:numRef>
              <c:f>'Quadros %Comun-filant-conf.'!$C$8:$C$20</c:f>
              <c:numCache>
                <c:formatCode>General</c:formatCode>
                <c:ptCount val="13"/>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numCache>
            </c:numRef>
          </c:cat>
          <c:val>
            <c:numRef>
              <c:f>'Quadros %Comun-filant-conf.'!$D$8:$D$20</c:f>
              <c:numCache>
                <c:formatCode>General</c:formatCode>
                <c:ptCount val="13"/>
                <c:pt idx="0">
                  <c:v>973</c:v>
                </c:pt>
                <c:pt idx="1">
                  <c:v>1097</c:v>
                </c:pt>
                <c:pt idx="2">
                  <c:v>1180</c:v>
                </c:pt>
                <c:pt idx="3">
                  <c:v>1391</c:v>
                </c:pt>
                <c:pt idx="4">
                  <c:v>1637</c:v>
                </c:pt>
                <c:pt idx="5">
                  <c:v>1859</c:v>
                </c:pt>
                <c:pt idx="6">
                  <c:v>2013</c:v>
                </c:pt>
                <c:pt idx="7">
                  <c:v>2165</c:v>
                </c:pt>
                <c:pt idx="8">
                  <c:v>2270</c:v>
                </c:pt>
                <c:pt idx="9">
                  <c:v>2281</c:v>
                </c:pt>
                <c:pt idx="10">
                  <c:v>2252</c:v>
                </c:pt>
                <c:pt idx="11">
                  <c:v>2314</c:v>
                </c:pt>
                <c:pt idx="12">
                  <c:v>2378</c:v>
                </c:pt>
              </c:numCache>
            </c:numRef>
          </c:val>
        </c:ser>
        <c:ser>
          <c:idx val="1"/>
          <c:order val="1"/>
          <c:tx>
            <c:strRef>
              <c:f>'Quadros %Comun-filant-conf.'!$E$7</c:f>
              <c:strCache>
                <c:ptCount val="1"/>
                <c:pt idx="0">
                  <c:v>Privada Total</c:v>
                </c:pt>
              </c:strCache>
            </c:strRef>
          </c:tx>
          <c:spPr>
            <a:ln w="22225">
              <a:solidFill>
                <a:schemeClr val="bg1">
                  <a:lumMod val="50000"/>
                </a:schemeClr>
              </a:solidFill>
              <a:prstDash val="lgDash"/>
            </a:ln>
          </c:spPr>
          <c:marker>
            <c:symbol val="none"/>
          </c:marker>
          <c:dLbls>
            <c:dLbl>
              <c:idx val="12"/>
              <c:layout>
                <c:manualLayout>
                  <c:x val="4.662004662004662E-3"/>
                  <c:y val="2.8985507246376812E-2"/>
                </c:manualLayout>
              </c:layout>
              <c:dLblPos val="t"/>
              <c:showVal val="1"/>
            </c:dLbl>
            <c:delete val="1"/>
          </c:dLbls>
          <c:cat>
            <c:numRef>
              <c:f>'Quadros %Comun-filant-conf.'!$C$8:$C$20</c:f>
              <c:numCache>
                <c:formatCode>General</c:formatCode>
                <c:ptCount val="13"/>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numCache>
            </c:numRef>
          </c:cat>
          <c:val>
            <c:numRef>
              <c:f>'Quadros %Comun-filant-conf.'!$E$8:$E$20</c:f>
              <c:numCache>
                <c:formatCode>General</c:formatCode>
                <c:ptCount val="13"/>
                <c:pt idx="0">
                  <c:v>764</c:v>
                </c:pt>
                <c:pt idx="1">
                  <c:v>905</c:v>
                </c:pt>
                <c:pt idx="2">
                  <c:v>1004</c:v>
                </c:pt>
                <c:pt idx="3">
                  <c:v>1208</c:v>
                </c:pt>
                <c:pt idx="4">
                  <c:v>1442</c:v>
                </c:pt>
                <c:pt idx="5">
                  <c:v>1652</c:v>
                </c:pt>
                <c:pt idx="6">
                  <c:v>1789</c:v>
                </c:pt>
                <c:pt idx="7">
                  <c:v>1934</c:v>
                </c:pt>
                <c:pt idx="8">
                  <c:v>2022</c:v>
                </c:pt>
                <c:pt idx="9" formatCode="#,##0">
                  <c:v>2032</c:v>
                </c:pt>
                <c:pt idx="10">
                  <c:v>2016</c:v>
                </c:pt>
                <c:pt idx="11">
                  <c:v>2069</c:v>
                </c:pt>
                <c:pt idx="12">
                  <c:v>2100</c:v>
                </c:pt>
              </c:numCache>
            </c:numRef>
          </c:val>
        </c:ser>
        <c:ser>
          <c:idx val="2"/>
          <c:order val="2"/>
          <c:tx>
            <c:strRef>
              <c:f>'Quadros %Comun-filant-conf.'!$G$7</c:f>
              <c:strCache>
                <c:ptCount val="1"/>
                <c:pt idx="0">
                  <c:v>Privada Particular</c:v>
                </c:pt>
              </c:strCache>
            </c:strRef>
          </c:tx>
          <c:spPr>
            <a:ln>
              <a:solidFill>
                <a:schemeClr val="bg1">
                  <a:lumMod val="65000"/>
                </a:schemeClr>
              </a:solidFill>
              <a:prstDash val="dashDot"/>
            </a:ln>
          </c:spPr>
          <c:marker>
            <c:symbol val="none"/>
          </c:marker>
          <c:dLbls>
            <c:dLbl>
              <c:idx val="11"/>
              <c:layout>
                <c:manualLayout>
                  <c:x val="3.2634032634032632E-2"/>
                  <c:y val="4.5548654244306513E-2"/>
                </c:manualLayout>
              </c:layout>
              <c:dLblPos val="t"/>
              <c:showVal val="1"/>
            </c:dLbl>
            <c:delete val="1"/>
          </c:dLbls>
          <c:cat>
            <c:numRef>
              <c:f>'Quadros %Comun-filant-conf.'!$C$8:$C$20</c:f>
              <c:numCache>
                <c:formatCode>General</c:formatCode>
                <c:ptCount val="13"/>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numCache>
            </c:numRef>
          </c:cat>
          <c:val>
            <c:numRef>
              <c:f>'Quadros %Comun-filant-conf.'!$G$8:$G$20</c:f>
              <c:numCache>
                <c:formatCode>General</c:formatCode>
                <c:ptCount val="13"/>
                <c:pt idx="1">
                  <c:v>526</c:v>
                </c:pt>
                <c:pt idx="2">
                  <c:v>698</c:v>
                </c:pt>
                <c:pt idx="3">
                  <c:v>903</c:v>
                </c:pt>
                <c:pt idx="4">
                  <c:v>1125</c:v>
                </c:pt>
                <c:pt idx="5">
                  <c:v>1302</c:v>
                </c:pt>
                <c:pt idx="6">
                  <c:v>1401</c:v>
                </c:pt>
                <c:pt idx="7">
                  <c:v>1520</c:v>
                </c:pt>
                <c:pt idx="8">
                  <c:v>1583</c:v>
                </c:pt>
                <c:pt idx="9">
                  <c:v>1594</c:v>
                </c:pt>
                <c:pt idx="10">
                  <c:v>1579</c:v>
                </c:pt>
                <c:pt idx="11">
                  <c:v>1779</c:v>
                </c:pt>
              </c:numCache>
            </c:numRef>
          </c:val>
        </c:ser>
        <c:ser>
          <c:idx val="3"/>
          <c:order val="3"/>
          <c:tx>
            <c:strRef>
              <c:f>'Quadros %Comun-filant-conf.'!$I$7</c:f>
              <c:strCache>
                <c:ptCount val="1"/>
                <c:pt idx="0">
                  <c:v>Privada Comunitária, Confessional, Filantrópica</c:v>
                </c:pt>
              </c:strCache>
            </c:strRef>
          </c:tx>
          <c:spPr>
            <a:ln>
              <a:solidFill>
                <a:schemeClr val="tx1">
                  <a:lumMod val="65000"/>
                  <a:lumOff val="35000"/>
                </a:schemeClr>
              </a:solidFill>
              <a:prstDash val="sysDot"/>
            </a:ln>
          </c:spPr>
          <c:marker>
            <c:symbol val="none"/>
          </c:marker>
          <c:dLbls>
            <c:dLbl>
              <c:idx val="11"/>
              <c:layout>
                <c:manualLayout>
                  <c:x val="2.7972027972028256E-2"/>
                  <c:y val="5.7971014492753548E-2"/>
                </c:manualLayout>
              </c:layout>
              <c:dLblPos val="t"/>
              <c:showVal val="1"/>
            </c:dLbl>
            <c:delete val="1"/>
          </c:dLbls>
          <c:cat>
            <c:numRef>
              <c:f>'Quadros %Comun-filant-conf.'!$C$8:$C$20</c:f>
              <c:numCache>
                <c:formatCode>General</c:formatCode>
                <c:ptCount val="13"/>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numCache>
            </c:numRef>
          </c:cat>
          <c:val>
            <c:numRef>
              <c:f>'Quadros %Comun-filant-conf.'!$I$8:$I$20</c:f>
              <c:numCache>
                <c:formatCode>General</c:formatCode>
                <c:ptCount val="13"/>
                <c:pt idx="1">
                  <c:v>379</c:v>
                </c:pt>
                <c:pt idx="2">
                  <c:v>306</c:v>
                </c:pt>
                <c:pt idx="3">
                  <c:v>305</c:v>
                </c:pt>
                <c:pt idx="4">
                  <c:v>317</c:v>
                </c:pt>
                <c:pt idx="5">
                  <c:v>350</c:v>
                </c:pt>
                <c:pt idx="6">
                  <c:v>388</c:v>
                </c:pt>
                <c:pt idx="7">
                  <c:v>414</c:v>
                </c:pt>
                <c:pt idx="8">
                  <c:v>439</c:v>
                </c:pt>
                <c:pt idx="9">
                  <c:v>438</c:v>
                </c:pt>
                <c:pt idx="10">
                  <c:v>437</c:v>
                </c:pt>
                <c:pt idx="11">
                  <c:v>290</c:v>
                </c:pt>
              </c:numCache>
            </c:numRef>
          </c:val>
        </c:ser>
        <c:marker val="1"/>
        <c:axId val="71575040"/>
        <c:axId val="71576576"/>
      </c:lineChart>
      <c:catAx>
        <c:axId val="71575040"/>
        <c:scaling>
          <c:orientation val="minMax"/>
        </c:scaling>
        <c:axPos val="b"/>
        <c:numFmt formatCode="General" sourceLinked="1"/>
        <c:tickLblPos val="nextTo"/>
        <c:txPr>
          <a:bodyPr/>
          <a:lstStyle/>
          <a:p>
            <a:pPr>
              <a:defRPr sz="800">
                <a:latin typeface="Times New Roman" pitchFamily="18" charset="0"/>
                <a:cs typeface="Times New Roman" pitchFamily="18" charset="0"/>
              </a:defRPr>
            </a:pPr>
            <a:endParaRPr lang="pt-BR"/>
          </a:p>
        </c:txPr>
        <c:crossAx val="71576576"/>
        <c:crosses val="autoZero"/>
        <c:auto val="1"/>
        <c:lblAlgn val="ctr"/>
        <c:lblOffset val="100"/>
      </c:catAx>
      <c:valAx>
        <c:axId val="71576576"/>
        <c:scaling>
          <c:orientation val="minMax"/>
        </c:scaling>
        <c:axPos val="l"/>
        <c:majorGridlines/>
        <c:numFmt formatCode="General" sourceLinked="1"/>
        <c:tickLblPos val="nextTo"/>
        <c:txPr>
          <a:bodyPr/>
          <a:lstStyle/>
          <a:p>
            <a:pPr>
              <a:defRPr sz="800">
                <a:latin typeface="Times New Roman" pitchFamily="18" charset="0"/>
                <a:cs typeface="Times New Roman" pitchFamily="18" charset="0"/>
              </a:defRPr>
            </a:pPr>
            <a:endParaRPr lang="pt-BR"/>
          </a:p>
        </c:txPr>
        <c:crossAx val="71575040"/>
        <c:crosses val="autoZero"/>
        <c:crossBetween val="between"/>
      </c:valAx>
    </c:plotArea>
    <c:legend>
      <c:legendPos val="b"/>
      <c:layout/>
      <c:txPr>
        <a:bodyPr/>
        <a:lstStyle/>
        <a:p>
          <a:pPr>
            <a:defRPr sz="1200" b="1">
              <a:latin typeface="Arial" pitchFamily="34" charset="0"/>
              <a:cs typeface="Arial" pitchFamily="34" charset="0"/>
            </a:defRPr>
          </a:pPr>
          <a:endParaRPr lang="pt-BR"/>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pt-BR"/>
  <c:chart>
    <c:title>
      <c:tx>
        <c:rich>
          <a:bodyPr/>
          <a:lstStyle/>
          <a:p>
            <a:pPr>
              <a:defRPr sz="1600">
                <a:latin typeface="Arial" pitchFamily="34" charset="0"/>
                <a:cs typeface="Arial" pitchFamily="34" charset="0"/>
              </a:defRPr>
            </a:pPr>
            <a:r>
              <a:rPr lang="pt-BR" sz="1600" dirty="0">
                <a:solidFill>
                  <a:sysClr val="windowText" lastClr="000000"/>
                </a:solidFill>
                <a:latin typeface="Arial" pitchFamily="34" charset="0"/>
                <a:cs typeface="Arial" pitchFamily="34" charset="0"/>
              </a:rPr>
              <a:t>Gráfico </a:t>
            </a:r>
            <a:r>
              <a:rPr lang="pt-BR" sz="1600" dirty="0" smtClean="0">
                <a:solidFill>
                  <a:sysClr val="windowText" lastClr="000000"/>
                </a:solidFill>
                <a:latin typeface="Arial" pitchFamily="34" charset="0"/>
                <a:cs typeface="Arial" pitchFamily="34" charset="0"/>
              </a:rPr>
              <a:t>7: </a:t>
            </a:r>
            <a:r>
              <a:rPr lang="pt-BR" sz="1600" dirty="0">
                <a:solidFill>
                  <a:sysClr val="windowText" lastClr="000000"/>
                </a:solidFill>
                <a:latin typeface="Arial" pitchFamily="34" charset="0"/>
                <a:cs typeface="Arial" pitchFamily="34" charset="0"/>
              </a:rPr>
              <a:t>Evolução Percentual da Oferta</a:t>
            </a:r>
            <a:r>
              <a:rPr lang="pt-BR" sz="1600" baseline="0" dirty="0">
                <a:solidFill>
                  <a:sysClr val="windowText" lastClr="000000"/>
                </a:solidFill>
                <a:latin typeface="Arial" pitchFamily="34" charset="0"/>
                <a:cs typeface="Arial" pitchFamily="34" charset="0"/>
              </a:rPr>
              <a:t> de </a:t>
            </a:r>
            <a:r>
              <a:rPr lang="pt-BR" sz="1600" dirty="0">
                <a:solidFill>
                  <a:sysClr val="windowText" lastClr="000000"/>
                </a:solidFill>
                <a:latin typeface="Arial" pitchFamily="34" charset="0"/>
                <a:cs typeface="Arial" pitchFamily="34" charset="0"/>
              </a:rPr>
              <a:t> Cursos de Graduação Presenciais,  por Categoria </a:t>
            </a:r>
            <a:r>
              <a:rPr lang="pt-BR" sz="1600" dirty="0">
                <a:latin typeface="Arial" pitchFamily="34" charset="0"/>
                <a:cs typeface="Arial" pitchFamily="34" charset="0"/>
              </a:rPr>
              <a:t>Administrativa das IES, Total Grande Área: Educação - 2001 a 2014</a:t>
            </a:r>
          </a:p>
        </c:rich>
      </c:tx>
      <c:layout>
        <c:manualLayout>
          <c:xMode val="edge"/>
          <c:yMode val="edge"/>
          <c:x val="0.10946529603546877"/>
          <c:y val="2.9187198164779177E-2"/>
        </c:manualLayout>
      </c:layout>
    </c:title>
    <c:plotArea>
      <c:layout>
        <c:manualLayout>
          <c:layoutTarget val="inner"/>
          <c:xMode val="edge"/>
          <c:yMode val="edge"/>
          <c:x val="8.1083407881101119E-2"/>
          <c:y val="0.25443786982248634"/>
          <c:w val="0.89416968548222597"/>
          <c:h val="0.65967944835298298"/>
        </c:manualLayout>
      </c:layout>
      <c:barChart>
        <c:barDir val="col"/>
        <c:grouping val="clustered"/>
        <c:ser>
          <c:idx val="1"/>
          <c:order val="0"/>
          <c:tx>
            <c:strRef>
              <c:f>PúblicoxPrivado!$E$61</c:f>
              <c:strCache>
                <c:ptCount val="1"/>
                <c:pt idx="0">
                  <c:v>% da Pública</c:v>
                </c:pt>
              </c:strCache>
            </c:strRef>
          </c:tx>
          <c:spPr>
            <a:solidFill>
              <a:sysClr val="windowText" lastClr="000000"/>
            </a:solidFill>
            <a:ln>
              <a:solidFill>
                <a:sysClr val="windowText" lastClr="000000"/>
              </a:solidFill>
            </a:ln>
          </c:spPr>
          <c:dLbls>
            <c:dLbl>
              <c:idx val="5"/>
              <c:layout/>
              <c:showVal val="1"/>
            </c:dLbl>
            <c:dLbl>
              <c:idx val="8"/>
              <c:layout/>
              <c:showVal val="1"/>
            </c:dLbl>
            <c:dLbl>
              <c:idx val="10"/>
              <c:layout/>
              <c:showVal val="1"/>
            </c:dLbl>
            <c:delete val="1"/>
          </c:dLbls>
          <c:cat>
            <c:numRef>
              <c:f>PúblicoxPrivado!$A$62:$A$75</c:f>
              <c:numCache>
                <c:formatCode>General</c:formatCode>
                <c:ptCount val="14"/>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numCache>
            </c:numRef>
          </c:cat>
          <c:val>
            <c:numRef>
              <c:f>PúblicoxPrivado!$E$63:$E$75</c:f>
              <c:numCache>
                <c:formatCode>0.0</c:formatCode>
                <c:ptCount val="13"/>
                <c:pt idx="0">
                  <c:v>29.104859335038391</c:v>
                </c:pt>
                <c:pt idx="1">
                  <c:v>7.6069730586370765</c:v>
                </c:pt>
                <c:pt idx="2">
                  <c:v>13.622974963181148</c:v>
                </c:pt>
                <c:pt idx="3">
                  <c:v>-2.6895657809462112</c:v>
                </c:pt>
                <c:pt idx="4">
                  <c:v>1.4652014652014598</c:v>
                </c:pt>
                <c:pt idx="5">
                  <c:v>-7.8765999343617024</c:v>
                </c:pt>
                <c:pt idx="6">
                  <c:v>-2.5293908086926509</c:v>
                </c:pt>
                <c:pt idx="7">
                  <c:v>-0.25584795321637444</c:v>
                </c:pt>
                <c:pt idx="8">
                  <c:v>29.864419201172009</c:v>
                </c:pt>
                <c:pt idx="9">
                  <c:v>3.7810383747178382</c:v>
                </c:pt>
                <c:pt idx="10">
                  <c:v>11.3920609026645</c:v>
                </c:pt>
                <c:pt idx="11">
                  <c:v>-3.0510129362947715</c:v>
                </c:pt>
                <c:pt idx="12">
                  <c:v>1.3091641490432977</c:v>
                </c:pt>
              </c:numCache>
            </c:numRef>
          </c:val>
        </c:ser>
        <c:ser>
          <c:idx val="2"/>
          <c:order val="1"/>
          <c:tx>
            <c:strRef>
              <c:f>PúblicoxPrivado!$G$61</c:f>
              <c:strCache>
                <c:ptCount val="1"/>
                <c:pt idx="0">
                  <c:v>% da Privada</c:v>
                </c:pt>
              </c:strCache>
            </c:strRef>
          </c:tx>
          <c:spPr>
            <a:solidFill>
              <a:schemeClr val="bg1">
                <a:lumMod val="50000"/>
              </a:schemeClr>
            </a:solidFill>
            <a:ln>
              <a:solidFill>
                <a:schemeClr val="bg1">
                  <a:lumMod val="50000"/>
                </a:schemeClr>
              </a:solidFill>
            </a:ln>
          </c:spPr>
          <c:dLbls>
            <c:dLbl>
              <c:idx val="1"/>
              <c:layout/>
              <c:showVal val="1"/>
            </c:dLbl>
            <c:dLbl>
              <c:idx val="3"/>
              <c:layout/>
              <c:showVal val="1"/>
            </c:dLbl>
            <c:dLbl>
              <c:idx val="12"/>
              <c:layout>
                <c:manualLayout>
                  <c:x val="0"/>
                  <c:y val="-2.5641025641026445E-2"/>
                </c:manualLayout>
              </c:layout>
              <c:showVal val="1"/>
            </c:dLbl>
            <c:delete val="1"/>
          </c:dLbls>
          <c:cat>
            <c:numRef>
              <c:f>PúblicoxPrivado!$A$62:$A$75</c:f>
              <c:numCache>
                <c:formatCode>General</c:formatCode>
                <c:ptCount val="14"/>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numCache>
            </c:numRef>
          </c:cat>
          <c:val>
            <c:numRef>
              <c:f>PúblicoxPrivado!$G$63:$G$75</c:f>
              <c:numCache>
                <c:formatCode>0.0</c:formatCode>
                <c:ptCount val="13"/>
                <c:pt idx="0">
                  <c:v>16.019417475728162</c:v>
                </c:pt>
                <c:pt idx="1">
                  <c:v>19.897721989772187</c:v>
                </c:pt>
                <c:pt idx="2">
                  <c:v>12.097712291585896</c:v>
                </c:pt>
                <c:pt idx="3">
                  <c:v>17.398823936354187</c:v>
                </c:pt>
                <c:pt idx="4">
                  <c:v>3.152622274602237</c:v>
                </c:pt>
                <c:pt idx="5">
                  <c:v>2.7135104255926876</c:v>
                </c:pt>
                <c:pt idx="6">
                  <c:v>-2.5027808676307046</c:v>
                </c:pt>
                <c:pt idx="7">
                  <c:v>3.5082715345122608</c:v>
                </c:pt>
                <c:pt idx="8">
                  <c:v>5.4284926977128833</c:v>
                </c:pt>
                <c:pt idx="9">
                  <c:v>-4.1819132253005762</c:v>
                </c:pt>
                <c:pt idx="10">
                  <c:v>-4.6099290780141899</c:v>
                </c:pt>
                <c:pt idx="11">
                  <c:v>-4.5181584215041424</c:v>
                </c:pt>
                <c:pt idx="12">
                  <c:v>-3.653788559448941</c:v>
                </c:pt>
              </c:numCache>
            </c:numRef>
          </c:val>
        </c:ser>
        <c:axId val="71716864"/>
        <c:axId val="71718400"/>
      </c:barChart>
      <c:catAx>
        <c:axId val="71716864"/>
        <c:scaling>
          <c:orientation val="minMax"/>
        </c:scaling>
        <c:axPos val="b"/>
        <c:numFmt formatCode="General" sourceLinked="1"/>
        <c:tickLblPos val="nextTo"/>
        <c:txPr>
          <a:bodyPr/>
          <a:lstStyle/>
          <a:p>
            <a:pPr>
              <a:defRPr sz="900">
                <a:latin typeface="Times New Roman" pitchFamily="18" charset="0"/>
                <a:cs typeface="Times New Roman" pitchFamily="18" charset="0"/>
              </a:defRPr>
            </a:pPr>
            <a:endParaRPr lang="pt-BR"/>
          </a:p>
        </c:txPr>
        <c:crossAx val="71718400"/>
        <c:crosses val="autoZero"/>
        <c:auto val="1"/>
        <c:lblAlgn val="ctr"/>
        <c:lblOffset val="100"/>
      </c:catAx>
      <c:valAx>
        <c:axId val="71718400"/>
        <c:scaling>
          <c:orientation val="minMax"/>
        </c:scaling>
        <c:axPos val="l"/>
        <c:majorGridlines/>
        <c:numFmt formatCode="0.0" sourceLinked="1"/>
        <c:tickLblPos val="nextTo"/>
        <c:txPr>
          <a:bodyPr/>
          <a:lstStyle/>
          <a:p>
            <a:pPr>
              <a:defRPr sz="800">
                <a:latin typeface="Times New Roman" pitchFamily="18" charset="0"/>
                <a:cs typeface="Times New Roman" pitchFamily="18" charset="0"/>
              </a:defRPr>
            </a:pPr>
            <a:endParaRPr lang="pt-BR"/>
          </a:p>
        </c:txPr>
        <c:crossAx val="71716864"/>
        <c:crossesAt val="1"/>
        <c:crossBetween val="between"/>
      </c:valAx>
    </c:plotArea>
    <c:legend>
      <c:legendPos val="b"/>
      <c:layout/>
      <c:txPr>
        <a:bodyPr/>
        <a:lstStyle/>
        <a:p>
          <a:pPr>
            <a:defRPr sz="1600">
              <a:latin typeface="Arial" pitchFamily="34" charset="0"/>
              <a:cs typeface="Arial" pitchFamily="34" charset="0"/>
            </a:defRPr>
          </a:pPr>
          <a:endParaRPr lang="pt-BR"/>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pt-BR"/>
  <c:chart>
    <c:title>
      <c:tx>
        <c:rich>
          <a:bodyPr/>
          <a:lstStyle/>
          <a:p>
            <a:pPr>
              <a:defRPr sz="1400">
                <a:latin typeface="Arial" pitchFamily="34" charset="0"/>
                <a:cs typeface="Arial" pitchFamily="34" charset="0"/>
              </a:defRPr>
            </a:pPr>
            <a:r>
              <a:rPr lang="pt-BR" sz="1400" dirty="0">
                <a:latin typeface="Arial" pitchFamily="34" charset="0"/>
                <a:cs typeface="Arial" pitchFamily="34" charset="0"/>
              </a:rPr>
              <a:t>Gráfico</a:t>
            </a:r>
            <a:r>
              <a:rPr lang="pt-BR" sz="1400" baseline="0" dirty="0">
                <a:latin typeface="Arial" pitchFamily="34" charset="0"/>
                <a:cs typeface="Arial" pitchFamily="34" charset="0"/>
              </a:rPr>
              <a:t> </a:t>
            </a:r>
            <a:r>
              <a:rPr lang="pt-BR" sz="1400" baseline="0" dirty="0" smtClean="0">
                <a:latin typeface="Arial" pitchFamily="34" charset="0"/>
                <a:cs typeface="Arial" pitchFamily="34" charset="0"/>
              </a:rPr>
              <a:t>8: </a:t>
            </a:r>
            <a:r>
              <a:rPr lang="pt-BR" sz="1400" baseline="0" dirty="0">
                <a:latin typeface="Arial" pitchFamily="34" charset="0"/>
                <a:cs typeface="Arial" pitchFamily="34" charset="0"/>
              </a:rPr>
              <a:t>Distribuição das m</a:t>
            </a:r>
            <a:r>
              <a:rPr lang="pt-BR" sz="1400" dirty="0">
                <a:latin typeface="Arial" pitchFamily="34" charset="0"/>
                <a:cs typeface="Arial" pitchFamily="34" charset="0"/>
              </a:rPr>
              <a:t>atrículas em cursos de graduação de </a:t>
            </a:r>
            <a:r>
              <a:rPr lang="pt-BR" sz="1400" dirty="0" err="1">
                <a:latin typeface="Arial" pitchFamily="34" charset="0"/>
                <a:cs typeface="Arial" pitchFamily="34" charset="0"/>
              </a:rPr>
              <a:t>EaD</a:t>
            </a:r>
            <a:r>
              <a:rPr lang="pt-BR" sz="1400" dirty="0">
                <a:latin typeface="Arial" pitchFamily="34" charset="0"/>
                <a:cs typeface="Arial" pitchFamily="34" charset="0"/>
              </a:rPr>
              <a:t> por </a:t>
            </a:r>
            <a:r>
              <a:rPr lang="pt-BR" sz="1400" dirty="0" smtClean="0">
                <a:latin typeface="Arial" pitchFamily="34" charset="0"/>
                <a:cs typeface="Arial" pitchFamily="34" charset="0"/>
              </a:rPr>
              <a:t>Total </a:t>
            </a:r>
            <a:r>
              <a:rPr lang="pt-BR" sz="1400" dirty="0">
                <a:latin typeface="Arial" pitchFamily="34" charset="0"/>
                <a:cs typeface="Arial" pitchFamily="34" charset="0"/>
              </a:rPr>
              <a:t>e Categoria Administrativa - 2001 a 2014</a:t>
            </a:r>
          </a:p>
        </c:rich>
      </c:tx>
      <c:layout>
        <c:manualLayout>
          <c:xMode val="edge"/>
          <c:yMode val="edge"/>
          <c:x val="0.13429727275999567"/>
          <c:y val="2.7072628187295691E-2"/>
        </c:manualLayout>
      </c:layout>
    </c:title>
    <c:plotArea>
      <c:layout>
        <c:manualLayout>
          <c:layoutTarget val="inner"/>
          <c:xMode val="edge"/>
          <c:yMode val="edge"/>
          <c:x val="0.13893781223233401"/>
          <c:y val="0.22595588857844437"/>
          <c:w val="0.79468320083178012"/>
          <c:h val="0.54891586468358977"/>
        </c:manualLayout>
      </c:layout>
      <c:lineChart>
        <c:grouping val="standard"/>
        <c:ser>
          <c:idx val="0"/>
          <c:order val="0"/>
          <c:tx>
            <c:strRef>
              <c:f>'EaD 2001 a 2014'!$C$13</c:f>
              <c:strCache>
                <c:ptCount val="1"/>
                <c:pt idx="0">
                  <c:v>Matrículas Total</c:v>
                </c:pt>
              </c:strCache>
            </c:strRef>
          </c:tx>
          <c:spPr>
            <a:ln w="50800">
              <a:solidFill>
                <a:schemeClr val="tx1"/>
              </a:solidFill>
            </a:ln>
          </c:spPr>
          <c:marker>
            <c:symbol val="none"/>
          </c:marker>
          <c:dLbls>
            <c:dLbl>
              <c:idx val="13"/>
              <c:layout>
                <c:manualLayout>
                  <c:x val="-1.3888888888889034E-2"/>
                  <c:y val="-4.6296296296296523E-2"/>
                </c:manualLayout>
              </c:layout>
              <c:numFmt formatCode="#,##0.00" sourceLinked="0"/>
              <c:spPr/>
              <c:txPr>
                <a:bodyPr/>
                <a:lstStyle/>
                <a:p>
                  <a:pPr>
                    <a:defRPr sz="800"/>
                  </a:pPr>
                  <a:endParaRPr lang="pt-BR"/>
                </a:p>
              </c:txPr>
              <c:showVal val="1"/>
            </c:dLbl>
            <c:delete val="1"/>
          </c:dLbls>
          <c:cat>
            <c:numRef>
              <c:f>'EaD 2001 a 2014'!$B$14:$B$27</c:f>
              <c:numCache>
                <c:formatCode>General</c:formatCode>
                <c:ptCount val="14"/>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numCache>
            </c:numRef>
          </c:cat>
          <c:val>
            <c:numRef>
              <c:f>'EaD 2001 a 2014'!$C$14:$C$27</c:f>
              <c:numCache>
                <c:formatCode>#,##0</c:formatCode>
                <c:ptCount val="14"/>
                <c:pt idx="0">
                  <c:v>5359</c:v>
                </c:pt>
                <c:pt idx="1">
                  <c:v>40174</c:v>
                </c:pt>
                <c:pt idx="2">
                  <c:v>49911</c:v>
                </c:pt>
                <c:pt idx="3">
                  <c:v>59611</c:v>
                </c:pt>
                <c:pt idx="4">
                  <c:v>113932</c:v>
                </c:pt>
                <c:pt idx="5">
                  <c:v>207206</c:v>
                </c:pt>
                <c:pt idx="6">
                  <c:v>369766</c:v>
                </c:pt>
                <c:pt idx="7">
                  <c:v>727961</c:v>
                </c:pt>
                <c:pt idx="8">
                  <c:v>838125</c:v>
                </c:pt>
                <c:pt idx="9">
                  <c:v>930179</c:v>
                </c:pt>
                <c:pt idx="10">
                  <c:v>992927</c:v>
                </c:pt>
                <c:pt idx="11">
                  <c:v>1113850</c:v>
                </c:pt>
                <c:pt idx="12">
                  <c:v>1153572</c:v>
                </c:pt>
                <c:pt idx="13">
                  <c:v>1341842</c:v>
                </c:pt>
              </c:numCache>
            </c:numRef>
          </c:val>
        </c:ser>
        <c:ser>
          <c:idx val="1"/>
          <c:order val="1"/>
          <c:tx>
            <c:strRef>
              <c:f>'EaD 2001 a 2014'!$D$13</c:f>
              <c:strCache>
                <c:ptCount val="1"/>
                <c:pt idx="0">
                  <c:v>Pública</c:v>
                </c:pt>
              </c:strCache>
            </c:strRef>
          </c:tx>
          <c:spPr>
            <a:ln w="41275">
              <a:solidFill>
                <a:sysClr val="windowText" lastClr="000000"/>
              </a:solidFill>
              <a:prstDash val="dash"/>
            </a:ln>
          </c:spPr>
          <c:marker>
            <c:symbol val="none"/>
          </c:marker>
          <c:dLbls>
            <c:dLbl>
              <c:idx val="13"/>
              <c:layout>
                <c:manualLayout>
                  <c:x val="-1.3888888888889034E-2"/>
                  <c:y val="-4.1666666666666664E-2"/>
                </c:manualLayout>
              </c:layout>
              <c:showVal val="1"/>
            </c:dLbl>
            <c:delete val="1"/>
          </c:dLbls>
          <c:cat>
            <c:numRef>
              <c:f>'EaD 2001 a 2014'!$B$14:$B$27</c:f>
              <c:numCache>
                <c:formatCode>General</c:formatCode>
                <c:ptCount val="14"/>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numCache>
            </c:numRef>
          </c:cat>
          <c:val>
            <c:numRef>
              <c:f>'EaD 2001 a 2014'!$D$14:$D$27</c:f>
              <c:numCache>
                <c:formatCode>#,##0</c:formatCode>
                <c:ptCount val="14"/>
                <c:pt idx="0">
                  <c:v>5359</c:v>
                </c:pt>
                <c:pt idx="1">
                  <c:v>36474</c:v>
                </c:pt>
                <c:pt idx="2">
                  <c:v>41820</c:v>
                </c:pt>
                <c:pt idx="3">
                  <c:v>45782</c:v>
                </c:pt>
                <c:pt idx="4">
                  <c:v>52412</c:v>
                </c:pt>
                <c:pt idx="5">
                  <c:v>44742</c:v>
                </c:pt>
                <c:pt idx="6">
                  <c:v>140000</c:v>
                </c:pt>
                <c:pt idx="7">
                  <c:v>278988</c:v>
                </c:pt>
                <c:pt idx="8">
                  <c:v>172696</c:v>
                </c:pt>
                <c:pt idx="9">
                  <c:v>181602</c:v>
                </c:pt>
                <c:pt idx="10">
                  <c:v>177924</c:v>
                </c:pt>
                <c:pt idx="11">
                  <c:v>181624</c:v>
                </c:pt>
                <c:pt idx="12">
                  <c:v>154553</c:v>
                </c:pt>
                <c:pt idx="13">
                  <c:v>139373</c:v>
                </c:pt>
              </c:numCache>
            </c:numRef>
          </c:val>
        </c:ser>
        <c:ser>
          <c:idx val="2"/>
          <c:order val="2"/>
          <c:tx>
            <c:strRef>
              <c:f>'EaD 2001 a 2014'!$E$13</c:f>
              <c:strCache>
                <c:ptCount val="1"/>
                <c:pt idx="0">
                  <c:v>Privada</c:v>
                </c:pt>
              </c:strCache>
            </c:strRef>
          </c:tx>
          <c:spPr>
            <a:ln w="50800">
              <a:solidFill>
                <a:sysClr val="windowText" lastClr="000000"/>
              </a:solidFill>
              <a:prstDash val="sysDot"/>
            </a:ln>
          </c:spPr>
          <c:marker>
            <c:symbol val="none"/>
          </c:marker>
          <c:dLbls>
            <c:dLbl>
              <c:idx val="13"/>
              <c:layout>
                <c:manualLayout>
                  <c:x val="0"/>
                  <c:y val="7.8703703703703734E-2"/>
                </c:manualLayout>
              </c:layout>
              <c:showVal val="1"/>
            </c:dLbl>
            <c:delete val="1"/>
          </c:dLbls>
          <c:cat>
            <c:numRef>
              <c:f>'EaD 2001 a 2014'!$B$14:$B$27</c:f>
              <c:numCache>
                <c:formatCode>General</c:formatCode>
                <c:ptCount val="14"/>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numCache>
            </c:numRef>
          </c:cat>
          <c:val>
            <c:numRef>
              <c:f>'EaD 2001 a 2014'!$E$14:$E$27</c:f>
              <c:numCache>
                <c:formatCode>#,##0</c:formatCode>
                <c:ptCount val="14"/>
                <c:pt idx="0">
                  <c:v>0</c:v>
                </c:pt>
                <c:pt idx="1">
                  <c:v>4240</c:v>
                </c:pt>
                <c:pt idx="2">
                  <c:v>8091</c:v>
                </c:pt>
                <c:pt idx="3">
                  <c:v>13829</c:v>
                </c:pt>
                <c:pt idx="4">
                  <c:v>61520</c:v>
                </c:pt>
                <c:pt idx="5">
                  <c:v>162464</c:v>
                </c:pt>
                <c:pt idx="6">
                  <c:v>229766</c:v>
                </c:pt>
                <c:pt idx="7">
                  <c:v>448973</c:v>
                </c:pt>
                <c:pt idx="8">
                  <c:v>665429</c:v>
                </c:pt>
                <c:pt idx="9">
                  <c:v>748577</c:v>
                </c:pt>
                <c:pt idx="10">
                  <c:v>815003</c:v>
                </c:pt>
                <c:pt idx="11">
                  <c:v>932226</c:v>
                </c:pt>
                <c:pt idx="12">
                  <c:v>999019</c:v>
                </c:pt>
                <c:pt idx="13">
                  <c:v>1202469</c:v>
                </c:pt>
              </c:numCache>
            </c:numRef>
          </c:val>
        </c:ser>
        <c:marker val="1"/>
        <c:axId val="71636096"/>
        <c:axId val="71637632"/>
      </c:lineChart>
      <c:catAx>
        <c:axId val="71636096"/>
        <c:scaling>
          <c:orientation val="minMax"/>
        </c:scaling>
        <c:axPos val="b"/>
        <c:numFmt formatCode="General" sourceLinked="1"/>
        <c:tickLblPos val="nextTo"/>
        <c:txPr>
          <a:bodyPr/>
          <a:lstStyle/>
          <a:p>
            <a:pPr>
              <a:defRPr sz="800"/>
            </a:pPr>
            <a:endParaRPr lang="pt-BR"/>
          </a:p>
        </c:txPr>
        <c:crossAx val="71637632"/>
        <c:crosses val="autoZero"/>
        <c:auto val="1"/>
        <c:lblAlgn val="ctr"/>
        <c:lblOffset val="100"/>
      </c:catAx>
      <c:valAx>
        <c:axId val="71637632"/>
        <c:scaling>
          <c:orientation val="minMax"/>
        </c:scaling>
        <c:axPos val="l"/>
        <c:majorGridlines/>
        <c:numFmt formatCode="#,##0.00" sourceLinked="0"/>
        <c:tickLblPos val="nextTo"/>
        <c:txPr>
          <a:bodyPr/>
          <a:lstStyle/>
          <a:p>
            <a:pPr>
              <a:defRPr sz="800"/>
            </a:pPr>
            <a:endParaRPr lang="pt-BR"/>
          </a:p>
        </c:txPr>
        <c:crossAx val="71636096"/>
        <c:crosses val="autoZero"/>
        <c:crossBetween val="between"/>
        <c:majorUnit val="400000"/>
        <c:minorUnit val="40000"/>
      </c:valAx>
    </c:plotArea>
    <c:legend>
      <c:legendPos val="b"/>
      <c:layout/>
      <c:txPr>
        <a:bodyPr/>
        <a:lstStyle/>
        <a:p>
          <a:pPr>
            <a:defRPr sz="1400">
              <a:latin typeface="Arial" pitchFamily="34" charset="0"/>
              <a:cs typeface="Arial" pitchFamily="34" charset="0"/>
            </a:defRPr>
          </a:pPr>
          <a:endParaRPr lang="pt-BR"/>
        </a:p>
      </c:txPr>
    </c:legend>
    <c:plotVisOnly val="1"/>
  </c:chart>
  <c:txPr>
    <a:bodyPr/>
    <a:lstStyle/>
    <a:p>
      <a:pPr>
        <a:defRPr>
          <a:latin typeface="Times New Roman" pitchFamily="18" charset="0"/>
          <a:cs typeface="Times New Roman" pitchFamily="18" charset="0"/>
        </a:defRPr>
      </a:pPr>
      <a:endParaRPr lang="pt-BR"/>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290565-1FD5-4179-9E64-02EFCDBC2C4F}"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pt-BR"/>
        </a:p>
      </dgm:t>
    </dgm:pt>
    <dgm:pt modelId="{E165DDAE-E73C-4887-AC97-C3A74A856EA7}">
      <dgm:prSet phldrT="[Texto]" custT="1"/>
      <dgm:spPr>
        <a:solidFill>
          <a:srgbClr val="92D050"/>
        </a:solidFill>
      </dgm:spPr>
      <dgm:t>
        <a:bodyPr/>
        <a:lstStyle/>
        <a:p>
          <a:endParaRPr lang="pt-BR" sz="1800" b="1" dirty="0" smtClean="0">
            <a:solidFill>
              <a:schemeClr val="tx1"/>
            </a:solidFill>
            <a:latin typeface="Arial" pitchFamily="34" charset="0"/>
            <a:cs typeface="Arial" pitchFamily="34" charset="0"/>
          </a:endParaRPr>
        </a:p>
        <a:p>
          <a:r>
            <a:rPr lang="pt-BR" sz="1800" b="1" dirty="0" smtClean="0">
              <a:solidFill>
                <a:schemeClr val="tx1"/>
              </a:solidFill>
              <a:latin typeface="Arial" pitchFamily="34" charset="0"/>
              <a:cs typeface="Arial" pitchFamily="34" charset="0"/>
            </a:rPr>
            <a:t>DIVERSIFICAÇÃO</a:t>
          </a:r>
        </a:p>
        <a:p>
          <a:endParaRPr lang="pt-BR" sz="1800" b="1" dirty="0">
            <a:solidFill>
              <a:schemeClr val="tx1"/>
            </a:solidFill>
            <a:latin typeface="Arial" pitchFamily="34" charset="0"/>
            <a:cs typeface="Arial" pitchFamily="34" charset="0"/>
          </a:endParaRPr>
        </a:p>
      </dgm:t>
    </dgm:pt>
    <dgm:pt modelId="{EEB61DFB-657B-4725-A08F-5C8088A785EE}" type="parTrans" cxnId="{9562330D-8A57-4EF9-BAB8-89BA0EEB2BD3}">
      <dgm:prSet/>
      <dgm:spPr/>
      <dgm:t>
        <a:bodyPr/>
        <a:lstStyle/>
        <a:p>
          <a:endParaRPr lang="pt-BR" sz="1800"/>
        </a:p>
      </dgm:t>
    </dgm:pt>
    <dgm:pt modelId="{1F0A93A8-3864-4997-9148-50DA65299336}" type="sibTrans" cxnId="{9562330D-8A57-4EF9-BAB8-89BA0EEB2BD3}">
      <dgm:prSet custT="1"/>
      <dgm:spPr>
        <a:solidFill>
          <a:schemeClr val="accent1">
            <a:lumMod val="75000"/>
          </a:schemeClr>
        </a:solidFill>
      </dgm:spPr>
      <dgm:t>
        <a:bodyPr/>
        <a:lstStyle/>
        <a:p>
          <a:endParaRPr lang="pt-BR" sz="1800"/>
        </a:p>
      </dgm:t>
    </dgm:pt>
    <dgm:pt modelId="{E3D1EE4C-B15B-4D0D-B92C-97384EDC951B}">
      <dgm:prSet phldrT="[Texto]" custT="1"/>
      <dgm:spPr>
        <a:solidFill>
          <a:srgbClr val="92D050"/>
        </a:solidFill>
      </dgm:spPr>
      <dgm:t>
        <a:bodyPr/>
        <a:lstStyle/>
        <a:p>
          <a:r>
            <a:rPr lang="pt-BR" sz="1800" b="1" dirty="0" smtClean="0">
              <a:solidFill>
                <a:schemeClr val="tx1"/>
              </a:solidFill>
              <a:latin typeface="Arial" pitchFamily="34" charset="0"/>
              <a:cs typeface="Arial" pitchFamily="34" charset="0"/>
            </a:rPr>
            <a:t>EXPANSÃO</a:t>
          </a:r>
        </a:p>
      </dgm:t>
    </dgm:pt>
    <dgm:pt modelId="{481521DC-6FC8-4F9D-9B58-FE6F05192DF4}" type="parTrans" cxnId="{FF930F65-558C-4968-8401-47AB6CF2DD19}">
      <dgm:prSet/>
      <dgm:spPr/>
      <dgm:t>
        <a:bodyPr/>
        <a:lstStyle/>
        <a:p>
          <a:endParaRPr lang="pt-BR" sz="1800"/>
        </a:p>
      </dgm:t>
    </dgm:pt>
    <dgm:pt modelId="{9172BB46-9461-4197-BA24-B7C3DADD8A61}" type="sibTrans" cxnId="{FF930F65-558C-4968-8401-47AB6CF2DD19}">
      <dgm:prSet custT="1">
        <dgm:style>
          <a:lnRef idx="2">
            <a:schemeClr val="accent1">
              <a:shade val="50000"/>
            </a:schemeClr>
          </a:lnRef>
          <a:fillRef idx="1">
            <a:schemeClr val="accent1"/>
          </a:fillRef>
          <a:effectRef idx="0">
            <a:schemeClr val="accent1"/>
          </a:effectRef>
          <a:fontRef idx="minor">
            <a:schemeClr val="lt1"/>
          </a:fontRef>
        </dgm:style>
      </dgm:prSet>
      <dgm:spPr>
        <a:solidFill>
          <a:schemeClr val="accent1">
            <a:lumMod val="75000"/>
          </a:schemeClr>
        </a:solidFill>
      </dgm:spPr>
      <dgm:t>
        <a:bodyPr/>
        <a:lstStyle/>
        <a:p>
          <a:endParaRPr lang="pt-BR" sz="1800"/>
        </a:p>
      </dgm:t>
    </dgm:pt>
    <dgm:pt modelId="{1ED313B5-E5FE-43DD-B115-706A59057561}">
      <dgm:prSet phldrT="[Texto]" custT="1"/>
      <dgm:spPr>
        <a:solidFill>
          <a:srgbClr val="92D050"/>
        </a:solidFill>
      </dgm:spPr>
      <dgm:t>
        <a:bodyPr/>
        <a:lstStyle/>
        <a:p>
          <a:r>
            <a:rPr lang="pt-BR" sz="1800" b="1" dirty="0" smtClean="0">
              <a:solidFill>
                <a:schemeClr val="tx1"/>
              </a:solidFill>
              <a:latin typeface="Arial" pitchFamily="34" charset="0"/>
              <a:cs typeface="Arial" pitchFamily="34" charset="0"/>
            </a:rPr>
            <a:t>ORGANIZAÇÕES ACADÊMICO- INSTITUCIONAIS</a:t>
          </a:r>
        </a:p>
        <a:p>
          <a:r>
            <a:rPr lang="pt-BR" sz="1800" b="1" dirty="0" smtClean="0">
              <a:solidFill>
                <a:schemeClr val="tx1"/>
              </a:solidFill>
              <a:latin typeface="Arial" pitchFamily="34" charset="0"/>
              <a:cs typeface="Arial" pitchFamily="34" charset="0"/>
            </a:rPr>
            <a:t>POLÍTICAS DE FORMAÇÃO DE PROFESSORES</a:t>
          </a:r>
        </a:p>
      </dgm:t>
    </dgm:pt>
    <dgm:pt modelId="{DBD9C7F1-710C-4249-92D4-AB1CF5469F61}" type="sibTrans" cxnId="{035D20C1-8531-4509-94FC-6AFDBF0A30AC}">
      <dgm:prSet custT="1"/>
      <dgm:spPr>
        <a:solidFill>
          <a:schemeClr val="accent1">
            <a:lumMod val="75000"/>
          </a:schemeClr>
        </a:solidFill>
        <a:ln>
          <a:solidFill>
            <a:schemeClr val="accent1"/>
          </a:solidFill>
        </a:ln>
      </dgm:spPr>
      <dgm:t>
        <a:bodyPr/>
        <a:lstStyle/>
        <a:p>
          <a:endParaRPr lang="pt-BR" sz="1800"/>
        </a:p>
      </dgm:t>
    </dgm:pt>
    <dgm:pt modelId="{366F3C82-625C-453F-A2F8-1E20B7074FA8}" type="parTrans" cxnId="{035D20C1-8531-4509-94FC-6AFDBF0A30AC}">
      <dgm:prSet/>
      <dgm:spPr/>
      <dgm:t>
        <a:bodyPr/>
        <a:lstStyle/>
        <a:p>
          <a:endParaRPr lang="pt-BR" sz="1800"/>
        </a:p>
      </dgm:t>
    </dgm:pt>
    <dgm:pt modelId="{BEE3B515-A46D-4786-81A7-1CE6E89DB328}">
      <dgm:prSet phldrT="[Texto]" custT="1"/>
      <dgm:spPr>
        <a:solidFill>
          <a:srgbClr val="92D050"/>
        </a:solidFill>
      </dgm:spPr>
      <dgm:t>
        <a:bodyPr/>
        <a:lstStyle/>
        <a:p>
          <a:r>
            <a:rPr lang="pt-BR" sz="1400" b="1" dirty="0" smtClean="0">
              <a:solidFill>
                <a:schemeClr val="tx1"/>
              </a:solidFill>
              <a:latin typeface="Arial" pitchFamily="34" charset="0"/>
              <a:cs typeface="Arial" pitchFamily="34" charset="0"/>
            </a:rPr>
            <a:t>PRIVATIZAÇÃO</a:t>
          </a:r>
          <a:endParaRPr lang="pt-BR" sz="1400" b="1" dirty="0">
            <a:solidFill>
              <a:schemeClr val="tx1"/>
            </a:solidFill>
            <a:latin typeface="Arial" pitchFamily="34" charset="0"/>
            <a:cs typeface="Arial" pitchFamily="34" charset="0"/>
          </a:endParaRPr>
        </a:p>
      </dgm:t>
    </dgm:pt>
    <dgm:pt modelId="{F336F30C-3BB5-40FD-9AAE-DAD015D917A6}" type="parTrans" cxnId="{53C7EEDC-6A48-42AB-A46E-1924D1725013}">
      <dgm:prSet/>
      <dgm:spPr/>
      <dgm:t>
        <a:bodyPr/>
        <a:lstStyle/>
        <a:p>
          <a:endParaRPr lang="pt-BR" sz="1800"/>
        </a:p>
      </dgm:t>
    </dgm:pt>
    <dgm:pt modelId="{3551D443-E908-4C64-864C-8A048C2D8C0D}" type="sibTrans" cxnId="{53C7EEDC-6A48-42AB-A46E-1924D1725013}">
      <dgm:prSet custT="1"/>
      <dgm:spPr>
        <a:solidFill>
          <a:schemeClr val="accent1">
            <a:lumMod val="75000"/>
          </a:schemeClr>
        </a:solidFill>
      </dgm:spPr>
      <dgm:t>
        <a:bodyPr/>
        <a:lstStyle/>
        <a:p>
          <a:endParaRPr lang="pt-BR" sz="1800"/>
        </a:p>
      </dgm:t>
    </dgm:pt>
    <dgm:pt modelId="{C93F412B-DE49-49DF-8D98-C662388F2C20}" type="pres">
      <dgm:prSet presAssocID="{DF290565-1FD5-4179-9E64-02EFCDBC2C4F}" presName="Name0" presStyleCnt="0">
        <dgm:presLayoutVars>
          <dgm:dir/>
          <dgm:resizeHandles val="exact"/>
        </dgm:presLayoutVars>
      </dgm:prSet>
      <dgm:spPr/>
      <dgm:t>
        <a:bodyPr/>
        <a:lstStyle/>
        <a:p>
          <a:endParaRPr lang="pt-BR"/>
        </a:p>
      </dgm:t>
    </dgm:pt>
    <dgm:pt modelId="{5C919131-E68E-42D8-8A2A-3C557F85865C}" type="pres">
      <dgm:prSet presAssocID="{E165DDAE-E73C-4887-AC97-C3A74A856EA7}" presName="node" presStyleLbl="node1" presStyleIdx="0" presStyleCnt="4" custScaleX="116394" custRadScaleRad="147178" custRadScaleInc="-117362">
        <dgm:presLayoutVars>
          <dgm:bulletEnabled val="1"/>
        </dgm:presLayoutVars>
      </dgm:prSet>
      <dgm:spPr/>
      <dgm:t>
        <a:bodyPr/>
        <a:lstStyle/>
        <a:p>
          <a:endParaRPr lang="pt-BR"/>
        </a:p>
      </dgm:t>
    </dgm:pt>
    <dgm:pt modelId="{704D4927-322B-486C-9462-E7C2CBC563A0}" type="pres">
      <dgm:prSet presAssocID="{1F0A93A8-3864-4997-9148-50DA65299336}" presName="sibTrans" presStyleLbl="sibTrans2D1" presStyleIdx="0" presStyleCnt="4" custScaleX="288344" custLinFactNeighborX="12738" custLinFactNeighborY="-7350"/>
      <dgm:spPr/>
      <dgm:t>
        <a:bodyPr/>
        <a:lstStyle/>
        <a:p>
          <a:endParaRPr lang="pt-BR"/>
        </a:p>
      </dgm:t>
    </dgm:pt>
    <dgm:pt modelId="{83BB0DE7-5FD8-4B3B-B831-8DA857383E0A}" type="pres">
      <dgm:prSet presAssocID="{1F0A93A8-3864-4997-9148-50DA65299336}" presName="connectorText" presStyleLbl="sibTrans2D1" presStyleIdx="0" presStyleCnt="4"/>
      <dgm:spPr/>
      <dgm:t>
        <a:bodyPr/>
        <a:lstStyle/>
        <a:p>
          <a:endParaRPr lang="pt-BR"/>
        </a:p>
      </dgm:t>
    </dgm:pt>
    <dgm:pt modelId="{3368FC15-3825-49E5-995E-3E5EDB1FFD46}" type="pres">
      <dgm:prSet presAssocID="{1ED313B5-E5FE-43DD-B115-706A59057561}" presName="node" presStyleLbl="node1" presStyleIdx="1" presStyleCnt="4" custScaleX="277796" custScaleY="166381" custRadScaleRad="96421" custRadScaleInc="164189">
        <dgm:presLayoutVars>
          <dgm:bulletEnabled val="1"/>
        </dgm:presLayoutVars>
      </dgm:prSet>
      <dgm:spPr/>
      <dgm:t>
        <a:bodyPr/>
        <a:lstStyle/>
        <a:p>
          <a:endParaRPr lang="pt-BR"/>
        </a:p>
      </dgm:t>
    </dgm:pt>
    <dgm:pt modelId="{8D2041AD-7A45-4DF4-B67A-A33C0F8A6188}" type="pres">
      <dgm:prSet presAssocID="{DBD9C7F1-710C-4249-92D4-AB1CF5469F61}" presName="sibTrans" presStyleLbl="sibTrans2D1" presStyleIdx="1" presStyleCnt="4" custAng="21302016" custScaleX="295014" custLinFactNeighborX="21267" custLinFactNeighborY="-2204"/>
      <dgm:spPr/>
      <dgm:t>
        <a:bodyPr/>
        <a:lstStyle/>
        <a:p>
          <a:endParaRPr lang="pt-BR"/>
        </a:p>
      </dgm:t>
    </dgm:pt>
    <dgm:pt modelId="{ACACC515-A1EA-4B65-9454-2459BE87BC90}" type="pres">
      <dgm:prSet presAssocID="{DBD9C7F1-710C-4249-92D4-AB1CF5469F61}" presName="connectorText" presStyleLbl="sibTrans2D1" presStyleIdx="1" presStyleCnt="4"/>
      <dgm:spPr/>
      <dgm:t>
        <a:bodyPr/>
        <a:lstStyle/>
        <a:p>
          <a:endParaRPr lang="pt-BR"/>
        </a:p>
      </dgm:t>
    </dgm:pt>
    <dgm:pt modelId="{DB82555D-443E-4BD6-B640-CCF566178C1A}" type="pres">
      <dgm:prSet presAssocID="{E3D1EE4C-B15B-4D0D-B92C-97384EDC951B}" presName="node" presStyleLbl="node1" presStyleIdx="2" presStyleCnt="4" custScaleX="111791" custScaleY="97332" custRadScaleRad="220395" custRadScaleInc="-253339">
        <dgm:presLayoutVars>
          <dgm:bulletEnabled val="1"/>
        </dgm:presLayoutVars>
      </dgm:prSet>
      <dgm:spPr/>
      <dgm:t>
        <a:bodyPr/>
        <a:lstStyle/>
        <a:p>
          <a:endParaRPr lang="pt-BR"/>
        </a:p>
      </dgm:t>
    </dgm:pt>
    <dgm:pt modelId="{BA223821-F596-4559-AFE8-B3C16F41D53A}" type="pres">
      <dgm:prSet presAssocID="{9172BB46-9461-4197-BA24-B7C3DADD8A61}" presName="sibTrans" presStyleLbl="sibTrans2D1" presStyleIdx="2" presStyleCnt="4" custAng="153286" custScaleX="110425" custLinFactNeighborX="4816" custLinFactNeighborY="34112"/>
      <dgm:spPr/>
      <dgm:t>
        <a:bodyPr/>
        <a:lstStyle/>
        <a:p>
          <a:endParaRPr lang="pt-BR"/>
        </a:p>
      </dgm:t>
    </dgm:pt>
    <dgm:pt modelId="{E95FCD0E-FB63-44BC-92FB-197A88D0057B}" type="pres">
      <dgm:prSet presAssocID="{9172BB46-9461-4197-BA24-B7C3DADD8A61}" presName="connectorText" presStyleLbl="sibTrans2D1" presStyleIdx="2" presStyleCnt="4"/>
      <dgm:spPr/>
      <dgm:t>
        <a:bodyPr/>
        <a:lstStyle/>
        <a:p>
          <a:endParaRPr lang="pt-BR"/>
        </a:p>
      </dgm:t>
    </dgm:pt>
    <dgm:pt modelId="{E7E257B9-39D0-4817-9FB1-7FB2172923C7}" type="pres">
      <dgm:prSet presAssocID="{BEE3B515-A46D-4786-81A7-1CE6E89DB328}" presName="node" presStyleLbl="node1" presStyleIdx="3" presStyleCnt="4" custScaleX="78812" custScaleY="55921" custRadScaleRad="89133" custRadScaleInc="248813">
        <dgm:presLayoutVars>
          <dgm:bulletEnabled val="1"/>
        </dgm:presLayoutVars>
      </dgm:prSet>
      <dgm:spPr/>
      <dgm:t>
        <a:bodyPr/>
        <a:lstStyle/>
        <a:p>
          <a:endParaRPr lang="pt-BR"/>
        </a:p>
      </dgm:t>
    </dgm:pt>
    <dgm:pt modelId="{2AD027C3-938E-4B41-A1B2-DAE46C86B649}" type="pres">
      <dgm:prSet presAssocID="{3551D443-E908-4C64-864C-8A048C2D8C0D}" presName="sibTrans" presStyleLbl="sibTrans2D1" presStyleIdx="3" presStyleCnt="4" custAng="21555453" custLinFactNeighborX="-8397" custLinFactNeighborY="-1088"/>
      <dgm:spPr/>
      <dgm:t>
        <a:bodyPr/>
        <a:lstStyle/>
        <a:p>
          <a:endParaRPr lang="pt-BR"/>
        </a:p>
      </dgm:t>
    </dgm:pt>
    <dgm:pt modelId="{A93E2E3E-2309-486E-900F-44DCB12EB5F6}" type="pres">
      <dgm:prSet presAssocID="{3551D443-E908-4C64-864C-8A048C2D8C0D}" presName="connectorText" presStyleLbl="sibTrans2D1" presStyleIdx="3" presStyleCnt="4"/>
      <dgm:spPr/>
      <dgm:t>
        <a:bodyPr/>
        <a:lstStyle/>
        <a:p>
          <a:endParaRPr lang="pt-BR"/>
        </a:p>
      </dgm:t>
    </dgm:pt>
  </dgm:ptLst>
  <dgm:cxnLst>
    <dgm:cxn modelId="{3DB0E71A-C9F1-42A0-8D60-F244B8D3945C}" type="presOf" srcId="{9172BB46-9461-4197-BA24-B7C3DADD8A61}" destId="{BA223821-F596-4559-AFE8-B3C16F41D53A}" srcOrd="0" destOrd="0" presId="urn:microsoft.com/office/officeart/2005/8/layout/cycle7"/>
    <dgm:cxn modelId="{FF930F65-558C-4968-8401-47AB6CF2DD19}" srcId="{DF290565-1FD5-4179-9E64-02EFCDBC2C4F}" destId="{E3D1EE4C-B15B-4D0D-B92C-97384EDC951B}" srcOrd="2" destOrd="0" parTransId="{481521DC-6FC8-4F9D-9B58-FE6F05192DF4}" sibTransId="{9172BB46-9461-4197-BA24-B7C3DADD8A61}"/>
    <dgm:cxn modelId="{53C7EEDC-6A48-42AB-A46E-1924D1725013}" srcId="{DF290565-1FD5-4179-9E64-02EFCDBC2C4F}" destId="{BEE3B515-A46D-4786-81A7-1CE6E89DB328}" srcOrd="3" destOrd="0" parTransId="{F336F30C-3BB5-40FD-9AAE-DAD015D917A6}" sibTransId="{3551D443-E908-4C64-864C-8A048C2D8C0D}"/>
    <dgm:cxn modelId="{F903CA68-1F5B-4F82-86D0-DCCBB8F6A2D9}" type="presOf" srcId="{1ED313B5-E5FE-43DD-B115-706A59057561}" destId="{3368FC15-3825-49E5-995E-3E5EDB1FFD46}" srcOrd="0" destOrd="0" presId="urn:microsoft.com/office/officeart/2005/8/layout/cycle7"/>
    <dgm:cxn modelId="{214B09D9-5128-482B-9D62-0ABF488BCFE7}" type="presOf" srcId="{BEE3B515-A46D-4786-81A7-1CE6E89DB328}" destId="{E7E257B9-39D0-4817-9FB1-7FB2172923C7}" srcOrd="0" destOrd="0" presId="urn:microsoft.com/office/officeart/2005/8/layout/cycle7"/>
    <dgm:cxn modelId="{C8517C6B-6E2D-4DA0-81F8-4DCF18F16343}" type="presOf" srcId="{3551D443-E908-4C64-864C-8A048C2D8C0D}" destId="{A93E2E3E-2309-486E-900F-44DCB12EB5F6}" srcOrd="1" destOrd="0" presId="urn:microsoft.com/office/officeart/2005/8/layout/cycle7"/>
    <dgm:cxn modelId="{F6F96301-5078-462C-A8A6-7F724EEC8BC8}" type="presOf" srcId="{3551D443-E908-4C64-864C-8A048C2D8C0D}" destId="{2AD027C3-938E-4B41-A1B2-DAE46C86B649}" srcOrd="0" destOrd="0" presId="urn:microsoft.com/office/officeart/2005/8/layout/cycle7"/>
    <dgm:cxn modelId="{D13E1022-A2AD-4BDF-8340-E93201BC6AB8}" type="presOf" srcId="{DF290565-1FD5-4179-9E64-02EFCDBC2C4F}" destId="{C93F412B-DE49-49DF-8D98-C662388F2C20}" srcOrd="0" destOrd="0" presId="urn:microsoft.com/office/officeart/2005/8/layout/cycle7"/>
    <dgm:cxn modelId="{035D20C1-8531-4509-94FC-6AFDBF0A30AC}" srcId="{DF290565-1FD5-4179-9E64-02EFCDBC2C4F}" destId="{1ED313B5-E5FE-43DD-B115-706A59057561}" srcOrd="1" destOrd="0" parTransId="{366F3C82-625C-453F-A2F8-1E20B7074FA8}" sibTransId="{DBD9C7F1-710C-4249-92D4-AB1CF5469F61}"/>
    <dgm:cxn modelId="{6A97C0F7-5D1B-40C4-80AD-A3B7012ADEFE}" type="presOf" srcId="{DBD9C7F1-710C-4249-92D4-AB1CF5469F61}" destId="{ACACC515-A1EA-4B65-9454-2459BE87BC90}" srcOrd="1" destOrd="0" presId="urn:microsoft.com/office/officeart/2005/8/layout/cycle7"/>
    <dgm:cxn modelId="{8849D6AD-86B9-4139-8048-BC036AA4369B}" type="presOf" srcId="{1F0A93A8-3864-4997-9148-50DA65299336}" destId="{83BB0DE7-5FD8-4B3B-B831-8DA857383E0A}" srcOrd="1" destOrd="0" presId="urn:microsoft.com/office/officeart/2005/8/layout/cycle7"/>
    <dgm:cxn modelId="{8B980BF5-921C-4B62-A17C-93FCE1F7F1EB}" type="presOf" srcId="{E3D1EE4C-B15B-4D0D-B92C-97384EDC951B}" destId="{DB82555D-443E-4BD6-B640-CCF566178C1A}" srcOrd="0" destOrd="0" presId="urn:microsoft.com/office/officeart/2005/8/layout/cycle7"/>
    <dgm:cxn modelId="{DFE98500-C3A1-487B-8402-AB2E764FC7EB}" type="presOf" srcId="{1F0A93A8-3864-4997-9148-50DA65299336}" destId="{704D4927-322B-486C-9462-E7C2CBC563A0}" srcOrd="0" destOrd="0" presId="urn:microsoft.com/office/officeart/2005/8/layout/cycle7"/>
    <dgm:cxn modelId="{964B0F1E-A892-41DC-87EC-8A340528656A}" type="presOf" srcId="{E165DDAE-E73C-4887-AC97-C3A74A856EA7}" destId="{5C919131-E68E-42D8-8A2A-3C557F85865C}" srcOrd="0" destOrd="0" presId="urn:microsoft.com/office/officeart/2005/8/layout/cycle7"/>
    <dgm:cxn modelId="{9562330D-8A57-4EF9-BAB8-89BA0EEB2BD3}" srcId="{DF290565-1FD5-4179-9E64-02EFCDBC2C4F}" destId="{E165DDAE-E73C-4887-AC97-C3A74A856EA7}" srcOrd="0" destOrd="0" parTransId="{EEB61DFB-657B-4725-A08F-5C8088A785EE}" sibTransId="{1F0A93A8-3864-4997-9148-50DA65299336}"/>
    <dgm:cxn modelId="{5DCC185C-28B1-43F2-B0AF-45D307A20B05}" type="presOf" srcId="{9172BB46-9461-4197-BA24-B7C3DADD8A61}" destId="{E95FCD0E-FB63-44BC-92FB-197A88D0057B}" srcOrd="1" destOrd="0" presId="urn:microsoft.com/office/officeart/2005/8/layout/cycle7"/>
    <dgm:cxn modelId="{2712B8CB-1DE2-48B7-AA7F-79658A91E269}" type="presOf" srcId="{DBD9C7F1-710C-4249-92D4-AB1CF5469F61}" destId="{8D2041AD-7A45-4DF4-B67A-A33C0F8A6188}" srcOrd="0" destOrd="0" presId="urn:microsoft.com/office/officeart/2005/8/layout/cycle7"/>
    <dgm:cxn modelId="{060DD381-3653-4556-A0E7-1D47C4C281F5}" type="presParOf" srcId="{C93F412B-DE49-49DF-8D98-C662388F2C20}" destId="{5C919131-E68E-42D8-8A2A-3C557F85865C}" srcOrd="0" destOrd="0" presId="urn:microsoft.com/office/officeart/2005/8/layout/cycle7"/>
    <dgm:cxn modelId="{8BD48A00-C085-479F-8758-44699784500B}" type="presParOf" srcId="{C93F412B-DE49-49DF-8D98-C662388F2C20}" destId="{704D4927-322B-486C-9462-E7C2CBC563A0}" srcOrd="1" destOrd="0" presId="urn:microsoft.com/office/officeart/2005/8/layout/cycle7"/>
    <dgm:cxn modelId="{623B3CF9-B4DD-4C4D-9AAF-20C6A3C2B617}" type="presParOf" srcId="{704D4927-322B-486C-9462-E7C2CBC563A0}" destId="{83BB0DE7-5FD8-4B3B-B831-8DA857383E0A}" srcOrd="0" destOrd="0" presId="urn:microsoft.com/office/officeart/2005/8/layout/cycle7"/>
    <dgm:cxn modelId="{FA92CBD8-BBFB-4FBB-84D4-971216BB1223}" type="presParOf" srcId="{C93F412B-DE49-49DF-8D98-C662388F2C20}" destId="{3368FC15-3825-49E5-995E-3E5EDB1FFD46}" srcOrd="2" destOrd="0" presId="urn:microsoft.com/office/officeart/2005/8/layout/cycle7"/>
    <dgm:cxn modelId="{685EDB5D-725E-4A1B-BF9A-23E1279E039B}" type="presParOf" srcId="{C93F412B-DE49-49DF-8D98-C662388F2C20}" destId="{8D2041AD-7A45-4DF4-B67A-A33C0F8A6188}" srcOrd="3" destOrd="0" presId="urn:microsoft.com/office/officeart/2005/8/layout/cycle7"/>
    <dgm:cxn modelId="{F18C9AE3-4C91-4D19-8B99-D3D1A5FA7889}" type="presParOf" srcId="{8D2041AD-7A45-4DF4-B67A-A33C0F8A6188}" destId="{ACACC515-A1EA-4B65-9454-2459BE87BC90}" srcOrd="0" destOrd="0" presId="urn:microsoft.com/office/officeart/2005/8/layout/cycle7"/>
    <dgm:cxn modelId="{46D240E4-5596-4C9D-9221-3A79173ABE91}" type="presParOf" srcId="{C93F412B-DE49-49DF-8D98-C662388F2C20}" destId="{DB82555D-443E-4BD6-B640-CCF566178C1A}" srcOrd="4" destOrd="0" presId="urn:microsoft.com/office/officeart/2005/8/layout/cycle7"/>
    <dgm:cxn modelId="{7EDAF7E6-E1C6-451B-9C11-8D3751B9F27D}" type="presParOf" srcId="{C93F412B-DE49-49DF-8D98-C662388F2C20}" destId="{BA223821-F596-4559-AFE8-B3C16F41D53A}" srcOrd="5" destOrd="0" presId="urn:microsoft.com/office/officeart/2005/8/layout/cycle7"/>
    <dgm:cxn modelId="{AA66B9D2-820B-46E5-B8D6-4659A5E4FDE4}" type="presParOf" srcId="{BA223821-F596-4559-AFE8-B3C16F41D53A}" destId="{E95FCD0E-FB63-44BC-92FB-197A88D0057B}" srcOrd="0" destOrd="0" presId="urn:microsoft.com/office/officeart/2005/8/layout/cycle7"/>
    <dgm:cxn modelId="{C8B699AA-464A-49C7-9685-DE52A7E01213}" type="presParOf" srcId="{C93F412B-DE49-49DF-8D98-C662388F2C20}" destId="{E7E257B9-39D0-4817-9FB1-7FB2172923C7}" srcOrd="6" destOrd="0" presId="urn:microsoft.com/office/officeart/2005/8/layout/cycle7"/>
    <dgm:cxn modelId="{586EB1B6-5694-4C32-B25A-50ED4858DCE9}" type="presParOf" srcId="{C93F412B-DE49-49DF-8D98-C662388F2C20}" destId="{2AD027C3-938E-4B41-A1B2-DAE46C86B649}" srcOrd="7" destOrd="0" presId="urn:microsoft.com/office/officeart/2005/8/layout/cycle7"/>
    <dgm:cxn modelId="{BFD17D43-2DF8-4E89-9D6E-6FB4F6E08358}" type="presParOf" srcId="{2AD027C3-938E-4B41-A1B2-DAE46C86B649}" destId="{A93E2E3E-2309-486E-900F-44DCB12EB5F6}" srcOrd="0" destOrd="0" presId="urn:microsoft.com/office/officeart/2005/8/layout/cycle7"/>
  </dgm:cxnLst>
  <dgm:bg/>
  <dgm:whole/>
</dgm:dataModel>
</file>

<file path=ppt/diagrams/data2.xml><?xml version="1.0" encoding="utf-8"?>
<dgm:dataModel xmlns:dgm="http://schemas.openxmlformats.org/drawingml/2006/diagram" xmlns:a="http://schemas.openxmlformats.org/drawingml/2006/main">
  <dgm:ptLst>
    <dgm:pt modelId="{C0FEB1C9-1B93-406F-A4D5-6178826AC526}"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pt-BR"/>
        </a:p>
      </dgm:t>
    </dgm:pt>
    <dgm:pt modelId="{2A9D94CC-111F-45ED-8B5E-2D3915D956C1}">
      <dgm:prSet custT="1"/>
      <dgm:spPr>
        <a:solidFill>
          <a:schemeClr val="accent2">
            <a:lumMod val="60000"/>
            <a:lumOff val="40000"/>
          </a:schemeClr>
        </a:solidFill>
        <a:ln>
          <a:solidFill>
            <a:schemeClr val="accent1">
              <a:lumMod val="60000"/>
              <a:lumOff val="40000"/>
            </a:schemeClr>
          </a:solidFill>
        </a:ln>
      </dgm:spPr>
      <dgm:t>
        <a:bodyPr/>
        <a:lstStyle/>
        <a:p>
          <a:pPr rtl="0">
            <a:lnSpc>
              <a:spcPct val="150000"/>
            </a:lnSpc>
          </a:pPr>
          <a:r>
            <a:rPr lang="pt-BR" sz="1200" b="1" dirty="0" smtClean="0">
              <a:solidFill>
                <a:schemeClr val="tx1"/>
              </a:solidFill>
              <a:latin typeface="Arial Narrow" pitchFamily="34" charset="0"/>
            </a:rPr>
            <a:t>ORGANIZAÇÕES/ ARQUITETURAS ACADÊMICAS</a:t>
          </a:r>
          <a:endParaRPr lang="pt-BR" sz="1200" dirty="0">
            <a:solidFill>
              <a:schemeClr val="tx1"/>
            </a:solidFill>
            <a:latin typeface="Arial Narrow" pitchFamily="34" charset="0"/>
          </a:endParaRPr>
        </a:p>
      </dgm:t>
    </dgm:pt>
    <dgm:pt modelId="{A8ED7D38-9D2B-443B-AEE7-AFFC6B545DF5}" type="parTrans" cxnId="{7B424518-17C3-4C50-AD07-F632CA9631B9}">
      <dgm:prSet/>
      <dgm:spPr/>
      <dgm:t>
        <a:bodyPr/>
        <a:lstStyle/>
        <a:p>
          <a:endParaRPr lang="pt-BR"/>
        </a:p>
      </dgm:t>
    </dgm:pt>
    <dgm:pt modelId="{B9C80DE8-96B7-4F9C-B318-3E7F558B53C0}" type="sibTrans" cxnId="{7B424518-17C3-4C50-AD07-F632CA9631B9}">
      <dgm:prSet/>
      <dgm:spPr/>
      <dgm:t>
        <a:bodyPr/>
        <a:lstStyle/>
        <a:p>
          <a:endParaRPr lang="pt-BR"/>
        </a:p>
      </dgm:t>
    </dgm:pt>
    <dgm:pt modelId="{95206CA2-1124-49C6-B2A7-C58A2A12A64E}">
      <dgm:prSet custT="1"/>
      <dgm:spPr>
        <a:solidFill>
          <a:schemeClr val="accent2">
            <a:lumMod val="60000"/>
            <a:lumOff val="40000"/>
          </a:schemeClr>
        </a:solidFill>
        <a:ln>
          <a:solidFill>
            <a:schemeClr val="accent1">
              <a:lumMod val="60000"/>
              <a:lumOff val="40000"/>
            </a:schemeClr>
          </a:solidFill>
        </a:ln>
      </dgm:spPr>
      <dgm:t>
        <a:bodyPr/>
        <a:lstStyle/>
        <a:p>
          <a:pPr rtl="0">
            <a:lnSpc>
              <a:spcPct val="150000"/>
            </a:lnSpc>
          </a:pPr>
          <a:r>
            <a:rPr lang="pt-BR" sz="1200" b="1" dirty="0" smtClean="0">
              <a:solidFill>
                <a:schemeClr val="tx1"/>
              </a:solidFill>
              <a:latin typeface="Arial Narrow" pitchFamily="34" charset="0"/>
            </a:rPr>
            <a:t>FORMAÇÃO DE PROFESSORES</a:t>
          </a:r>
          <a:endParaRPr lang="pt-BR" sz="1200" b="1" dirty="0">
            <a:solidFill>
              <a:schemeClr val="tx1"/>
            </a:solidFill>
            <a:latin typeface="Arial Narrow" pitchFamily="34" charset="0"/>
          </a:endParaRPr>
        </a:p>
      </dgm:t>
    </dgm:pt>
    <dgm:pt modelId="{69A00EE2-37C8-4E59-A0D6-68487C7C623C}" type="parTrans" cxnId="{CD2DE3AE-0EB1-47CF-B39A-07B22BAD1F70}">
      <dgm:prSet/>
      <dgm:spPr/>
      <dgm:t>
        <a:bodyPr/>
        <a:lstStyle/>
        <a:p>
          <a:endParaRPr lang="pt-BR"/>
        </a:p>
      </dgm:t>
    </dgm:pt>
    <dgm:pt modelId="{C145A1AC-0E8E-4AFC-A43A-20D9F27AE1A8}" type="sibTrans" cxnId="{CD2DE3AE-0EB1-47CF-B39A-07B22BAD1F70}">
      <dgm:prSet/>
      <dgm:spPr/>
      <dgm:t>
        <a:bodyPr/>
        <a:lstStyle/>
        <a:p>
          <a:endParaRPr lang="pt-BR"/>
        </a:p>
      </dgm:t>
    </dgm:pt>
    <dgm:pt modelId="{C7EBCC56-B8AD-45B9-84C5-586818FEBC06}">
      <dgm:prSet custT="1"/>
      <dgm:spPr>
        <a:solidFill>
          <a:schemeClr val="accent2">
            <a:lumMod val="60000"/>
            <a:lumOff val="40000"/>
          </a:schemeClr>
        </a:solidFill>
        <a:ln>
          <a:solidFill>
            <a:schemeClr val="accent1">
              <a:lumMod val="60000"/>
              <a:lumOff val="40000"/>
            </a:schemeClr>
          </a:solidFill>
        </a:ln>
      </dgm:spPr>
      <dgm:t>
        <a:bodyPr/>
        <a:lstStyle/>
        <a:p>
          <a:pPr rtl="0"/>
          <a:r>
            <a:rPr lang="pt-BR" sz="1200" b="1" dirty="0" smtClean="0">
              <a:solidFill>
                <a:schemeClr val="tx1"/>
              </a:solidFill>
              <a:latin typeface="Arial Narrow" pitchFamily="34" charset="0"/>
            </a:rPr>
            <a:t>EDUCAÇÃO A DISTÂNCIA</a:t>
          </a:r>
        </a:p>
      </dgm:t>
    </dgm:pt>
    <dgm:pt modelId="{7DDB58C8-D353-4D02-9256-9E2D6AE88A4A}" type="parTrans" cxnId="{E19BFF78-5D78-47BC-B1B0-8B378AB7272C}">
      <dgm:prSet/>
      <dgm:spPr/>
      <dgm:t>
        <a:bodyPr/>
        <a:lstStyle/>
        <a:p>
          <a:endParaRPr lang="pt-BR"/>
        </a:p>
      </dgm:t>
    </dgm:pt>
    <dgm:pt modelId="{8FFE689E-F42D-4A9B-A6BA-57C2ADDC3ED1}" type="sibTrans" cxnId="{E19BFF78-5D78-47BC-B1B0-8B378AB7272C}">
      <dgm:prSet/>
      <dgm:spPr/>
      <dgm:t>
        <a:bodyPr/>
        <a:lstStyle/>
        <a:p>
          <a:endParaRPr lang="pt-BR"/>
        </a:p>
      </dgm:t>
    </dgm:pt>
    <dgm:pt modelId="{8C0A9E00-BCF3-4D48-9C9C-A5F1108D51F8}">
      <dgm:prSet custT="1"/>
      <dgm:spPr>
        <a:solidFill>
          <a:schemeClr val="accent2">
            <a:lumMod val="60000"/>
            <a:lumOff val="40000"/>
          </a:schemeClr>
        </a:solidFill>
        <a:ln>
          <a:solidFill>
            <a:schemeClr val="accent1">
              <a:lumMod val="60000"/>
              <a:lumOff val="40000"/>
            </a:schemeClr>
          </a:solidFill>
        </a:ln>
      </dgm:spPr>
      <dgm:t>
        <a:bodyPr/>
        <a:lstStyle/>
        <a:p>
          <a:pPr rtl="0">
            <a:lnSpc>
              <a:spcPct val="150000"/>
            </a:lnSpc>
          </a:pPr>
          <a:r>
            <a:rPr lang="pt-BR" sz="1200" b="1" dirty="0" smtClean="0">
              <a:solidFill>
                <a:schemeClr val="tx1"/>
              </a:solidFill>
              <a:latin typeface="Arial Narrow" pitchFamily="34" charset="0"/>
            </a:rPr>
            <a:t>INTERNACIONALIZAÇÃO</a:t>
          </a:r>
          <a:endParaRPr lang="pt-BR" sz="1200" dirty="0">
            <a:solidFill>
              <a:schemeClr val="tx1"/>
            </a:solidFill>
            <a:latin typeface="Arial Narrow" pitchFamily="34" charset="0"/>
          </a:endParaRPr>
        </a:p>
      </dgm:t>
    </dgm:pt>
    <dgm:pt modelId="{04E301B7-51FF-4598-8854-061AA449ABDD}" type="parTrans" cxnId="{498CAE8F-D9F7-4AA0-A4DB-9F4044148E31}">
      <dgm:prSet/>
      <dgm:spPr/>
      <dgm:t>
        <a:bodyPr/>
        <a:lstStyle/>
        <a:p>
          <a:endParaRPr lang="pt-BR"/>
        </a:p>
      </dgm:t>
    </dgm:pt>
    <dgm:pt modelId="{73744A7C-1F64-44A5-88B2-FB8FEE111B53}" type="sibTrans" cxnId="{498CAE8F-D9F7-4AA0-A4DB-9F4044148E31}">
      <dgm:prSet/>
      <dgm:spPr/>
      <dgm:t>
        <a:bodyPr/>
        <a:lstStyle/>
        <a:p>
          <a:endParaRPr lang="pt-BR"/>
        </a:p>
      </dgm:t>
    </dgm:pt>
    <dgm:pt modelId="{26E0794C-6A7F-4089-A4A5-D297CFAEA6D2}" type="pres">
      <dgm:prSet presAssocID="{C0FEB1C9-1B93-406F-A4D5-6178826AC526}" presName="cycle" presStyleCnt="0">
        <dgm:presLayoutVars>
          <dgm:dir/>
          <dgm:resizeHandles val="exact"/>
        </dgm:presLayoutVars>
      </dgm:prSet>
      <dgm:spPr/>
      <dgm:t>
        <a:bodyPr/>
        <a:lstStyle/>
        <a:p>
          <a:endParaRPr lang="pt-BR"/>
        </a:p>
      </dgm:t>
    </dgm:pt>
    <dgm:pt modelId="{1EA6D95B-C168-425D-83C6-20ECE8F4B34F}" type="pres">
      <dgm:prSet presAssocID="{2A9D94CC-111F-45ED-8B5E-2D3915D956C1}" presName="node" presStyleLbl="node1" presStyleIdx="0" presStyleCnt="4" custScaleX="122080" custScaleY="122635" custRadScaleRad="90844" custRadScaleInc="10775">
        <dgm:presLayoutVars>
          <dgm:bulletEnabled val="1"/>
        </dgm:presLayoutVars>
      </dgm:prSet>
      <dgm:spPr/>
      <dgm:t>
        <a:bodyPr/>
        <a:lstStyle/>
        <a:p>
          <a:endParaRPr lang="pt-BR"/>
        </a:p>
      </dgm:t>
    </dgm:pt>
    <dgm:pt modelId="{9206C537-41B2-43D5-BC62-2D36B2C5813C}" type="pres">
      <dgm:prSet presAssocID="{B9C80DE8-96B7-4F9C-B318-3E7F558B53C0}" presName="sibTrans" presStyleLbl="sibTrans2D1" presStyleIdx="0" presStyleCnt="4" custScaleY="54948"/>
      <dgm:spPr/>
      <dgm:t>
        <a:bodyPr/>
        <a:lstStyle/>
        <a:p>
          <a:endParaRPr lang="pt-BR"/>
        </a:p>
      </dgm:t>
    </dgm:pt>
    <dgm:pt modelId="{245F1183-8DD1-4D01-8A29-3CA7F67012F0}" type="pres">
      <dgm:prSet presAssocID="{B9C80DE8-96B7-4F9C-B318-3E7F558B53C0}" presName="connectorText" presStyleLbl="sibTrans2D1" presStyleIdx="0" presStyleCnt="4"/>
      <dgm:spPr/>
      <dgm:t>
        <a:bodyPr/>
        <a:lstStyle/>
        <a:p>
          <a:endParaRPr lang="pt-BR"/>
        </a:p>
      </dgm:t>
    </dgm:pt>
    <dgm:pt modelId="{2F21570C-4D8A-4053-8615-A8D66A06ACAD}" type="pres">
      <dgm:prSet presAssocID="{95206CA2-1124-49C6-B2A7-C58A2A12A64E}" presName="node" presStyleLbl="node1" presStyleIdx="1" presStyleCnt="4" custScaleX="130922" custScaleY="121491" custRadScaleRad="208345" custRadScaleInc="2924">
        <dgm:presLayoutVars>
          <dgm:bulletEnabled val="1"/>
        </dgm:presLayoutVars>
      </dgm:prSet>
      <dgm:spPr/>
      <dgm:t>
        <a:bodyPr/>
        <a:lstStyle/>
        <a:p>
          <a:endParaRPr lang="pt-BR"/>
        </a:p>
      </dgm:t>
    </dgm:pt>
    <dgm:pt modelId="{188F15A7-C04A-472B-BBA7-4975DF62D84C}" type="pres">
      <dgm:prSet presAssocID="{C145A1AC-0E8E-4AFC-A43A-20D9F27AE1A8}" presName="sibTrans" presStyleLbl="sibTrans2D1" presStyleIdx="1" presStyleCnt="4" custScaleY="50174"/>
      <dgm:spPr/>
      <dgm:t>
        <a:bodyPr/>
        <a:lstStyle/>
        <a:p>
          <a:endParaRPr lang="pt-BR"/>
        </a:p>
      </dgm:t>
    </dgm:pt>
    <dgm:pt modelId="{7FDA5201-E97B-43DC-BA13-336FD165C921}" type="pres">
      <dgm:prSet presAssocID="{C145A1AC-0E8E-4AFC-A43A-20D9F27AE1A8}" presName="connectorText" presStyleLbl="sibTrans2D1" presStyleIdx="1" presStyleCnt="4"/>
      <dgm:spPr/>
      <dgm:t>
        <a:bodyPr/>
        <a:lstStyle/>
        <a:p>
          <a:endParaRPr lang="pt-BR"/>
        </a:p>
      </dgm:t>
    </dgm:pt>
    <dgm:pt modelId="{A5859766-BC3E-4388-BC2D-60B4AE52E398}" type="pres">
      <dgm:prSet presAssocID="{C7EBCC56-B8AD-45B9-84C5-586818FEBC06}" presName="node" presStyleLbl="node1" presStyleIdx="2" presStyleCnt="4" custScaleX="149460" custScaleY="109542" custRadScaleRad="104971" custRadScaleInc="-9058">
        <dgm:presLayoutVars>
          <dgm:bulletEnabled val="1"/>
        </dgm:presLayoutVars>
      </dgm:prSet>
      <dgm:spPr/>
      <dgm:t>
        <a:bodyPr/>
        <a:lstStyle/>
        <a:p>
          <a:endParaRPr lang="pt-BR"/>
        </a:p>
      </dgm:t>
    </dgm:pt>
    <dgm:pt modelId="{C157528D-D144-4201-AE58-DE3C8A739268}" type="pres">
      <dgm:prSet presAssocID="{8FFE689E-F42D-4A9B-A6BA-57C2ADDC3ED1}" presName="sibTrans" presStyleLbl="sibTrans2D1" presStyleIdx="2" presStyleCnt="4" custScaleY="55616"/>
      <dgm:spPr/>
      <dgm:t>
        <a:bodyPr/>
        <a:lstStyle/>
        <a:p>
          <a:endParaRPr lang="pt-BR"/>
        </a:p>
      </dgm:t>
    </dgm:pt>
    <dgm:pt modelId="{7679B01F-CCF1-4521-9CBF-3B5745EF9642}" type="pres">
      <dgm:prSet presAssocID="{8FFE689E-F42D-4A9B-A6BA-57C2ADDC3ED1}" presName="connectorText" presStyleLbl="sibTrans2D1" presStyleIdx="2" presStyleCnt="4"/>
      <dgm:spPr/>
      <dgm:t>
        <a:bodyPr/>
        <a:lstStyle/>
        <a:p>
          <a:endParaRPr lang="pt-BR"/>
        </a:p>
      </dgm:t>
    </dgm:pt>
    <dgm:pt modelId="{45594EAE-757A-4B86-87CE-3D569B06B487}" type="pres">
      <dgm:prSet presAssocID="{8C0A9E00-BCF3-4D48-9C9C-A5F1108D51F8}" presName="node" presStyleLbl="node1" presStyleIdx="3" presStyleCnt="4" custScaleX="168833" custScaleY="118218" custRadScaleRad="206932" custRadScaleInc="-2997">
        <dgm:presLayoutVars>
          <dgm:bulletEnabled val="1"/>
        </dgm:presLayoutVars>
      </dgm:prSet>
      <dgm:spPr/>
      <dgm:t>
        <a:bodyPr/>
        <a:lstStyle/>
        <a:p>
          <a:endParaRPr lang="pt-BR"/>
        </a:p>
      </dgm:t>
    </dgm:pt>
    <dgm:pt modelId="{92B60C7C-1A38-4205-9453-8AAD1EA34F2C}" type="pres">
      <dgm:prSet presAssocID="{73744A7C-1F64-44A5-88B2-FB8FEE111B53}" presName="sibTrans" presStyleLbl="sibTrans2D1" presStyleIdx="3" presStyleCnt="4" custScaleY="55280" custLinFactNeighborX="-5450" custLinFactNeighborY="-1239"/>
      <dgm:spPr/>
      <dgm:t>
        <a:bodyPr/>
        <a:lstStyle/>
        <a:p>
          <a:endParaRPr lang="pt-BR"/>
        </a:p>
      </dgm:t>
    </dgm:pt>
    <dgm:pt modelId="{0D122328-8491-4192-9BF9-D991B695A44B}" type="pres">
      <dgm:prSet presAssocID="{73744A7C-1F64-44A5-88B2-FB8FEE111B53}" presName="connectorText" presStyleLbl="sibTrans2D1" presStyleIdx="3" presStyleCnt="4"/>
      <dgm:spPr/>
      <dgm:t>
        <a:bodyPr/>
        <a:lstStyle/>
        <a:p>
          <a:endParaRPr lang="pt-BR"/>
        </a:p>
      </dgm:t>
    </dgm:pt>
  </dgm:ptLst>
  <dgm:cxnLst>
    <dgm:cxn modelId="{3E7E8F95-7AA7-4770-A1B4-7218B321EEC6}" type="presOf" srcId="{8FFE689E-F42D-4A9B-A6BA-57C2ADDC3ED1}" destId="{C157528D-D144-4201-AE58-DE3C8A739268}" srcOrd="0" destOrd="0" presId="urn:microsoft.com/office/officeart/2005/8/layout/cycle2"/>
    <dgm:cxn modelId="{997E2C36-5866-4562-8572-5078D72C86AB}" type="presOf" srcId="{73744A7C-1F64-44A5-88B2-FB8FEE111B53}" destId="{92B60C7C-1A38-4205-9453-8AAD1EA34F2C}" srcOrd="0" destOrd="0" presId="urn:microsoft.com/office/officeart/2005/8/layout/cycle2"/>
    <dgm:cxn modelId="{6D81A70A-6507-4136-AB1E-213020F6E864}" type="presOf" srcId="{C145A1AC-0E8E-4AFC-A43A-20D9F27AE1A8}" destId="{188F15A7-C04A-472B-BBA7-4975DF62D84C}" srcOrd="0" destOrd="0" presId="urn:microsoft.com/office/officeart/2005/8/layout/cycle2"/>
    <dgm:cxn modelId="{A9C7CB8B-D855-4B98-B570-777AB7214B0C}" type="presOf" srcId="{73744A7C-1F64-44A5-88B2-FB8FEE111B53}" destId="{0D122328-8491-4192-9BF9-D991B695A44B}" srcOrd="1" destOrd="0" presId="urn:microsoft.com/office/officeart/2005/8/layout/cycle2"/>
    <dgm:cxn modelId="{21A79333-58DD-4E8F-9CEF-01B8770D8BFB}" type="presOf" srcId="{B9C80DE8-96B7-4F9C-B318-3E7F558B53C0}" destId="{245F1183-8DD1-4D01-8A29-3CA7F67012F0}" srcOrd="1" destOrd="0" presId="urn:microsoft.com/office/officeart/2005/8/layout/cycle2"/>
    <dgm:cxn modelId="{2F70EDCF-2C41-4C51-BFBE-F66540A91A04}" type="presOf" srcId="{8C0A9E00-BCF3-4D48-9C9C-A5F1108D51F8}" destId="{45594EAE-757A-4B86-87CE-3D569B06B487}" srcOrd="0" destOrd="0" presId="urn:microsoft.com/office/officeart/2005/8/layout/cycle2"/>
    <dgm:cxn modelId="{CD2DE3AE-0EB1-47CF-B39A-07B22BAD1F70}" srcId="{C0FEB1C9-1B93-406F-A4D5-6178826AC526}" destId="{95206CA2-1124-49C6-B2A7-C58A2A12A64E}" srcOrd="1" destOrd="0" parTransId="{69A00EE2-37C8-4E59-A0D6-68487C7C623C}" sibTransId="{C145A1AC-0E8E-4AFC-A43A-20D9F27AE1A8}"/>
    <dgm:cxn modelId="{7B424518-17C3-4C50-AD07-F632CA9631B9}" srcId="{C0FEB1C9-1B93-406F-A4D5-6178826AC526}" destId="{2A9D94CC-111F-45ED-8B5E-2D3915D956C1}" srcOrd="0" destOrd="0" parTransId="{A8ED7D38-9D2B-443B-AEE7-AFFC6B545DF5}" sibTransId="{B9C80DE8-96B7-4F9C-B318-3E7F558B53C0}"/>
    <dgm:cxn modelId="{A7C982DC-8432-43AD-8B5C-8E3CDE2E920A}" type="presOf" srcId="{C7EBCC56-B8AD-45B9-84C5-586818FEBC06}" destId="{A5859766-BC3E-4388-BC2D-60B4AE52E398}" srcOrd="0" destOrd="0" presId="urn:microsoft.com/office/officeart/2005/8/layout/cycle2"/>
    <dgm:cxn modelId="{645C82B5-C965-46C9-9320-19C4A010807F}" type="presOf" srcId="{C145A1AC-0E8E-4AFC-A43A-20D9F27AE1A8}" destId="{7FDA5201-E97B-43DC-BA13-336FD165C921}" srcOrd="1" destOrd="0" presId="urn:microsoft.com/office/officeart/2005/8/layout/cycle2"/>
    <dgm:cxn modelId="{C1448954-503F-4DEB-91B0-570B2917259A}" type="presOf" srcId="{B9C80DE8-96B7-4F9C-B318-3E7F558B53C0}" destId="{9206C537-41B2-43D5-BC62-2D36B2C5813C}" srcOrd="0" destOrd="0" presId="urn:microsoft.com/office/officeart/2005/8/layout/cycle2"/>
    <dgm:cxn modelId="{6A0FBCF7-2C77-4303-90AD-A3DB14CB2E49}" type="presOf" srcId="{C0FEB1C9-1B93-406F-A4D5-6178826AC526}" destId="{26E0794C-6A7F-4089-A4A5-D297CFAEA6D2}" srcOrd="0" destOrd="0" presId="urn:microsoft.com/office/officeart/2005/8/layout/cycle2"/>
    <dgm:cxn modelId="{71744DA6-AF0E-4464-BD14-E226B53CA8F1}" type="presOf" srcId="{95206CA2-1124-49C6-B2A7-C58A2A12A64E}" destId="{2F21570C-4D8A-4053-8615-A8D66A06ACAD}" srcOrd="0" destOrd="0" presId="urn:microsoft.com/office/officeart/2005/8/layout/cycle2"/>
    <dgm:cxn modelId="{A385834E-A485-4062-BE2F-5A26C77A3D3C}" type="presOf" srcId="{2A9D94CC-111F-45ED-8B5E-2D3915D956C1}" destId="{1EA6D95B-C168-425D-83C6-20ECE8F4B34F}" srcOrd="0" destOrd="0" presId="urn:microsoft.com/office/officeart/2005/8/layout/cycle2"/>
    <dgm:cxn modelId="{498CAE8F-D9F7-4AA0-A4DB-9F4044148E31}" srcId="{C0FEB1C9-1B93-406F-A4D5-6178826AC526}" destId="{8C0A9E00-BCF3-4D48-9C9C-A5F1108D51F8}" srcOrd="3" destOrd="0" parTransId="{04E301B7-51FF-4598-8854-061AA449ABDD}" sibTransId="{73744A7C-1F64-44A5-88B2-FB8FEE111B53}"/>
    <dgm:cxn modelId="{264E77C4-5B7D-4A88-9840-99B9AB4AB8D6}" type="presOf" srcId="{8FFE689E-F42D-4A9B-A6BA-57C2ADDC3ED1}" destId="{7679B01F-CCF1-4521-9CBF-3B5745EF9642}" srcOrd="1" destOrd="0" presId="urn:microsoft.com/office/officeart/2005/8/layout/cycle2"/>
    <dgm:cxn modelId="{E19BFF78-5D78-47BC-B1B0-8B378AB7272C}" srcId="{C0FEB1C9-1B93-406F-A4D5-6178826AC526}" destId="{C7EBCC56-B8AD-45B9-84C5-586818FEBC06}" srcOrd="2" destOrd="0" parTransId="{7DDB58C8-D353-4D02-9256-9E2D6AE88A4A}" sibTransId="{8FFE689E-F42D-4A9B-A6BA-57C2ADDC3ED1}"/>
    <dgm:cxn modelId="{764651DB-C679-4B84-846D-7858FFA98D93}" type="presParOf" srcId="{26E0794C-6A7F-4089-A4A5-D297CFAEA6D2}" destId="{1EA6D95B-C168-425D-83C6-20ECE8F4B34F}" srcOrd="0" destOrd="0" presId="urn:microsoft.com/office/officeart/2005/8/layout/cycle2"/>
    <dgm:cxn modelId="{B6899163-25F7-46AF-BC5C-9ED9898EC0EE}" type="presParOf" srcId="{26E0794C-6A7F-4089-A4A5-D297CFAEA6D2}" destId="{9206C537-41B2-43D5-BC62-2D36B2C5813C}" srcOrd="1" destOrd="0" presId="urn:microsoft.com/office/officeart/2005/8/layout/cycle2"/>
    <dgm:cxn modelId="{8B6B38F9-0515-486E-8D56-375DD0853C55}" type="presParOf" srcId="{9206C537-41B2-43D5-BC62-2D36B2C5813C}" destId="{245F1183-8DD1-4D01-8A29-3CA7F67012F0}" srcOrd="0" destOrd="0" presId="urn:microsoft.com/office/officeart/2005/8/layout/cycle2"/>
    <dgm:cxn modelId="{914B6611-5655-4CEC-BC07-0E8C945A967F}" type="presParOf" srcId="{26E0794C-6A7F-4089-A4A5-D297CFAEA6D2}" destId="{2F21570C-4D8A-4053-8615-A8D66A06ACAD}" srcOrd="2" destOrd="0" presId="urn:microsoft.com/office/officeart/2005/8/layout/cycle2"/>
    <dgm:cxn modelId="{D64E6A2F-3F9C-40C4-B460-79120B932228}" type="presParOf" srcId="{26E0794C-6A7F-4089-A4A5-D297CFAEA6D2}" destId="{188F15A7-C04A-472B-BBA7-4975DF62D84C}" srcOrd="3" destOrd="0" presId="urn:microsoft.com/office/officeart/2005/8/layout/cycle2"/>
    <dgm:cxn modelId="{5F082160-D282-49E7-9285-5A1396AC4B39}" type="presParOf" srcId="{188F15A7-C04A-472B-BBA7-4975DF62D84C}" destId="{7FDA5201-E97B-43DC-BA13-336FD165C921}" srcOrd="0" destOrd="0" presId="urn:microsoft.com/office/officeart/2005/8/layout/cycle2"/>
    <dgm:cxn modelId="{D0718E1D-76AC-4781-8A3D-F7EFE9FEB2D5}" type="presParOf" srcId="{26E0794C-6A7F-4089-A4A5-D297CFAEA6D2}" destId="{A5859766-BC3E-4388-BC2D-60B4AE52E398}" srcOrd="4" destOrd="0" presId="urn:microsoft.com/office/officeart/2005/8/layout/cycle2"/>
    <dgm:cxn modelId="{2C284FD7-E843-4D71-85DB-4DFDC259C4D2}" type="presParOf" srcId="{26E0794C-6A7F-4089-A4A5-D297CFAEA6D2}" destId="{C157528D-D144-4201-AE58-DE3C8A739268}" srcOrd="5" destOrd="0" presId="urn:microsoft.com/office/officeart/2005/8/layout/cycle2"/>
    <dgm:cxn modelId="{5595DB07-878E-4098-AB29-F17DF6B520BB}" type="presParOf" srcId="{C157528D-D144-4201-AE58-DE3C8A739268}" destId="{7679B01F-CCF1-4521-9CBF-3B5745EF9642}" srcOrd="0" destOrd="0" presId="urn:microsoft.com/office/officeart/2005/8/layout/cycle2"/>
    <dgm:cxn modelId="{D42921E5-08F6-43DA-AC9E-17B387A6CA47}" type="presParOf" srcId="{26E0794C-6A7F-4089-A4A5-D297CFAEA6D2}" destId="{45594EAE-757A-4B86-87CE-3D569B06B487}" srcOrd="6" destOrd="0" presId="urn:microsoft.com/office/officeart/2005/8/layout/cycle2"/>
    <dgm:cxn modelId="{42FBF1D7-5E97-42C6-A5D7-05E8F272C72D}" type="presParOf" srcId="{26E0794C-6A7F-4089-A4A5-D297CFAEA6D2}" destId="{92B60C7C-1A38-4205-9453-8AAD1EA34F2C}" srcOrd="7" destOrd="0" presId="urn:microsoft.com/office/officeart/2005/8/layout/cycle2"/>
    <dgm:cxn modelId="{FB7D926C-538E-4598-AA64-E61E8294B61F}" type="presParOf" srcId="{92B60C7C-1A38-4205-9453-8AAD1EA34F2C}" destId="{0D122328-8491-4192-9BF9-D991B695A44B}" srcOrd="0" destOrd="0" presId="urn:microsoft.com/office/officeart/2005/8/layout/cycle2"/>
  </dgm:cxnLst>
  <dgm:bg/>
  <dgm:whole>
    <a:ln>
      <a:solidFill>
        <a:schemeClr val="accent1">
          <a:lumMod val="60000"/>
          <a:lumOff val="40000"/>
        </a:schemeClr>
      </a:solidFill>
    </a:ln>
  </dgm:whole>
</dgm:dataModel>
</file>

<file path=ppt/diagrams/data3.xml><?xml version="1.0" encoding="utf-8"?>
<dgm:dataModel xmlns:dgm="http://schemas.openxmlformats.org/drawingml/2006/diagram" xmlns:a="http://schemas.openxmlformats.org/drawingml/2006/main">
  <dgm:ptLst>
    <dgm:pt modelId="{1A0C14CC-2FC5-461F-887C-4A33232D1907}" type="doc">
      <dgm:prSet loTypeId="urn:microsoft.com/office/officeart/2005/8/layout/cycle6" loCatId="cycle" qsTypeId="urn:microsoft.com/office/officeart/2005/8/quickstyle/simple3" qsCatId="simple" csTypeId="urn:microsoft.com/office/officeart/2005/8/colors/accent1_2" csCatId="accent1" phldr="1"/>
      <dgm:spPr/>
      <dgm:t>
        <a:bodyPr/>
        <a:lstStyle/>
        <a:p>
          <a:endParaRPr lang="pt-BR"/>
        </a:p>
      </dgm:t>
    </dgm:pt>
    <dgm:pt modelId="{12D02B32-7575-4268-92DA-4A0936EC1ABC}">
      <dgm:prSet phldrT="[Texto]" custT="1"/>
      <dgm:spPr/>
      <dgm:t>
        <a:bodyPr/>
        <a:lstStyle/>
        <a:p>
          <a:r>
            <a:rPr lang="pt-BR" sz="1800" dirty="0" smtClean="0"/>
            <a:t> </a:t>
          </a:r>
          <a:r>
            <a:rPr lang="pt-BR" sz="1800" b="1" dirty="0" smtClean="0">
              <a:latin typeface="+mj-lt"/>
            </a:rPr>
            <a:t>Região Norte</a:t>
          </a:r>
        </a:p>
        <a:p>
          <a:r>
            <a:rPr lang="pt-BR" sz="1800" b="1" dirty="0" smtClean="0">
              <a:latin typeface="+mj-lt"/>
            </a:rPr>
            <a:t>UFPA</a:t>
          </a:r>
          <a:endParaRPr lang="pt-BR" sz="1800" b="1" dirty="0">
            <a:latin typeface="+mj-lt"/>
          </a:endParaRPr>
        </a:p>
      </dgm:t>
    </dgm:pt>
    <dgm:pt modelId="{C2D0E1CD-003A-4FFB-8B24-2C33683D0260}" type="parTrans" cxnId="{6F79EF67-E21D-4365-B66A-F0788030A850}">
      <dgm:prSet/>
      <dgm:spPr/>
      <dgm:t>
        <a:bodyPr/>
        <a:lstStyle/>
        <a:p>
          <a:endParaRPr lang="pt-BR"/>
        </a:p>
      </dgm:t>
    </dgm:pt>
    <dgm:pt modelId="{2A8F6F45-C626-40E7-B2AA-BA1E3CD0A1E3}" type="sibTrans" cxnId="{6F79EF67-E21D-4365-B66A-F0788030A850}">
      <dgm:prSet/>
      <dgm:spPr/>
      <dgm:t>
        <a:bodyPr/>
        <a:lstStyle/>
        <a:p>
          <a:endParaRPr lang="pt-BR"/>
        </a:p>
      </dgm:t>
    </dgm:pt>
    <dgm:pt modelId="{A326E85E-A1C0-478F-B993-954CE63BAAE3}">
      <dgm:prSet phldrT="[Texto]" custT="1"/>
      <dgm:spPr/>
      <dgm:t>
        <a:bodyPr/>
        <a:lstStyle/>
        <a:p>
          <a:r>
            <a:rPr lang="pt-BR" sz="1800" b="1" dirty="0" smtClean="0">
              <a:latin typeface="Calibri" pitchFamily="34" charset="0"/>
            </a:rPr>
            <a:t>Região Norte/Nordeste</a:t>
          </a:r>
        </a:p>
        <a:p>
          <a:r>
            <a:rPr lang="pt-BR" sz="1800" b="1" dirty="0" smtClean="0">
              <a:latin typeface="Calibri" pitchFamily="34" charset="0"/>
            </a:rPr>
            <a:t>UFRN/UNIR/IFRN</a:t>
          </a:r>
          <a:endParaRPr lang="pt-BR" sz="1800" b="1" dirty="0">
            <a:latin typeface="Calibri" pitchFamily="34" charset="0"/>
          </a:endParaRPr>
        </a:p>
      </dgm:t>
    </dgm:pt>
    <dgm:pt modelId="{45B1B0D5-8BBD-4364-AD3E-E9748652D1F1}" type="parTrans" cxnId="{8210BE84-B1F6-4016-A5F9-5D9AEEB4AE37}">
      <dgm:prSet/>
      <dgm:spPr/>
      <dgm:t>
        <a:bodyPr/>
        <a:lstStyle/>
        <a:p>
          <a:endParaRPr lang="pt-BR"/>
        </a:p>
      </dgm:t>
    </dgm:pt>
    <dgm:pt modelId="{53C951F1-F417-4941-A394-E0C613172716}" type="sibTrans" cxnId="{8210BE84-B1F6-4016-A5F9-5D9AEEB4AE37}">
      <dgm:prSet/>
      <dgm:spPr/>
      <dgm:t>
        <a:bodyPr/>
        <a:lstStyle/>
        <a:p>
          <a:endParaRPr lang="pt-BR"/>
        </a:p>
      </dgm:t>
    </dgm:pt>
    <dgm:pt modelId="{BBA0C1E6-C501-4C85-9ACA-7AFF54F66E2E}">
      <dgm:prSet phldrT="[Texto]" custT="1"/>
      <dgm:spPr/>
      <dgm:t>
        <a:bodyPr/>
        <a:lstStyle/>
        <a:p>
          <a:r>
            <a:rPr lang="pt-BR" sz="1800" b="1" dirty="0" smtClean="0">
              <a:latin typeface="+mj-lt"/>
            </a:rPr>
            <a:t>Região Sudeste</a:t>
          </a:r>
        </a:p>
        <a:p>
          <a:r>
            <a:rPr lang="pt-BR" sz="1800" b="1" dirty="0" smtClean="0">
              <a:latin typeface="+mj-lt"/>
            </a:rPr>
            <a:t>UFRJ/UFRRJ/</a:t>
          </a:r>
          <a:r>
            <a:rPr lang="pt-BR" sz="1800" b="1" dirty="0" err="1" smtClean="0">
              <a:latin typeface="+mj-lt"/>
            </a:rPr>
            <a:t>CEFET-Rio</a:t>
          </a:r>
          <a:endParaRPr lang="pt-BR" sz="1800" b="1" dirty="0">
            <a:latin typeface="+mj-lt"/>
          </a:endParaRPr>
        </a:p>
      </dgm:t>
    </dgm:pt>
    <dgm:pt modelId="{A8DF165D-DCF4-43F9-9436-BA51F2772A76}" type="parTrans" cxnId="{8855167C-92C4-4B37-8D0B-E86F5F9A3BF4}">
      <dgm:prSet/>
      <dgm:spPr/>
      <dgm:t>
        <a:bodyPr/>
        <a:lstStyle/>
        <a:p>
          <a:endParaRPr lang="pt-BR"/>
        </a:p>
      </dgm:t>
    </dgm:pt>
    <dgm:pt modelId="{504BCAFD-8DB2-4EA9-9494-24460DC9A205}" type="sibTrans" cxnId="{8855167C-92C4-4B37-8D0B-E86F5F9A3BF4}">
      <dgm:prSet/>
      <dgm:spPr/>
      <dgm:t>
        <a:bodyPr/>
        <a:lstStyle/>
        <a:p>
          <a:endParaRPr lang="pt-BR"/>
        </a:p>
      </dgm:t>
    </dgm:pt>
    <dgm:pt modelId="{AB4346B5-D25A-4875-A259-4D15DDACC32A}">
      <dgm:prSet phldrT="[Texto]"/>
      <dgm:spPr/>
      <dgm:t>
        <a:bodyPr/>
        <a:lstStyle/>
        <a:p>
          <a:r>
            <a:rPr lang="pt-BR" b="1" dirty="0" smtClean="0">
              <a:latin typeface="Calibri" pitchFamily="34" charset="0"/>
            </a:rPr>
            <a:t>Região Sul</a:t>
          </a:r>
        </a:p>
        <a:p>
          <a:r>
            <a:rPr lang="pt-BR" b="1" smtClean="0">
              <a:latin typeface="Calibri" pitchFamily="34" charset="0"/>
            </a:rPr>
            <a:t>UFRGS</a:t>
          </a:r>
          <a:r>
            <a:rPr lang="pt-BR" b="1" dirty="0" smtClean="0">
              <a:latin typeface="Calibri" pitchFamily="34" charset="0"/>
            </a:rPr>
            <a:t>/ PUC-RS</a:t>
          </a:r>
          <a:endParaRPr lang="pt-BR" b="1" dirty="0">
            <a:latin typeface="Calibri" pitchFamily="34" charset="0"/>
          </a:endParaRPr>
        </a:p>
      </dgm:t>
    </dgm:pt>
    <dgm:pt modelId="{BBF5AE5A-06E1-4B9C-AB3F-B3BFDBA4B62A}" type="parTrans" cxnId="{363AE871-E68B-465D-85B6-AE81730C0E93}">
      <dgm:prSet/>
      <dgm:spPr/>
      <dgm:t>
        <a:bodyPr/>
        <a:lstStyle/>
        <a:p>
          <a:endParaRPr lang="pt-BR"/>
        </a:p>
      </dgm:t>
    </dgm:pt>
    <dgm:pt modelId="{DCAB479B-C1E4-40C7-A179-66EEB2FFE3C1}" type="sibTrans" cxnId="{363AE871-E68B-465D-85B6-AE81730C0E93}">
      <dgm:prSet/>
      <dgm:spPr/>
      <dgm:t>
        <a:bodyPr/>
        <a:lstStyle/>
        <a:p>
          <a:endParaRPr lang="pt-BR"/>
        </a:p>
      </dgm:t>
    </dgm:pt>
    <dgm:pt modelId="{9E84A8EE-D2CC-4A3E-9250-C4F081C6FDE8}" type="pres">
      <dgm:prSet presAssocID="{1A0C14CC-2FC5-461F-887C-4A33232D1907}" presName="cycle" presStyleCnt="0">
        <dgm:presLayoutVars>
          <dgm:dir/>
          <dgm:resizeHandles val="exact"/>
        </dgm:presLayoutVars>
      </dgm:prSet>
      <dgm:spPr/>
      <dgm:t>
        <a:bodyPr/>
        <a:lstStyle/>
        <a:p>
          <a:endParaRPr lang="pt-BR"/>
        </a:p>
      </dgm:t>
    </dgm:pt>
    <dgm:pt modelId="{621DC33F-AFA1-4EC3-A0F3-5B5D218A691E}" type="pres">
      <dgm:prSet presAssocID="{12D02B32-7575-4268-92DA-4A0936EC1ABC}" presName="node" presStyleLbl="node1" presStyleIdx="0" presStyleCnt="4" custScaleX="152711" custScaleY="71748" custRadScaleRad="110670" custRadScaleInc="-152866">
        <dgm:presLayoutVars>
          <dgm:bulletEnabled val="1"/>
        </dgm:presLayoutVars>
      </dgm:prSet>
      <dgm:spPr/>
      <dgm:t>
        <a:bodyPr/>
        <a:lstStyle/>
        <a:p>
          <a:endParaRPr lang="pt-BR"/>
        </a:p>
      </dgm:t>
    </dgm:pt>
    <dgm:pt modelId="{CA8298AF-F0FC-4DD3-95F5-9B04F4AE9BC7}" type="pres">
      <dgm:prSet presAssocID="{12D02B32-7575-4268-92DA-4A0936EC1ABC}" presName="spNode" presStyleCnt="0"/>
      <dgm:spPr/>
    </dgm:pt>
    <dgm:pt modelId="{6D98B568-8261-45EC-9D9F-61DB0DDB15CC}" type="pres">
      <dgm:prSet presAssocID="{2A8F6F45-C626-40E7-B2AA-BA1E3CD0A1E3}" presName="sibTrans" presStyleLbl="sibTrans1D1" presStyleIdx="0" presStyleCnt="4"/>
      <dgm:spPr/>
      <dgm:t>
        <a:bodyPr/>
        <a:lstStyle/>
        <a:p>
          <a:endParaRPr lang="pt-BR"/>
        </a:p>
      </dgm:t>
    </dgm:pt>
    <dgm:pt modelId="{3A0443F6-5C7D-4D03-9804-9EDF990305E4}" type="pres">
      <dgm:prSet presAssocID="{A326E85E-A1C0-478F-B993-954CE63BAAE3}" presName="node" presStyleLbl="node1" presStyleIdx="1" presStyleCnt="4" custScaleX="175051" custScaleY="81813" custRadScaleRad="143677" custRadScaleInc="-70178">
        <dgm:presLayoutVars>
          <dgm:bulletEnabled val="1"/>
        </dgm:presLayoutVars>
      </dgm:prSet>
      <dgm:spPr/>
      <dgm:t>
        <a:bodyPr/>
        <a:lstStyle/>
        <a:p>
          <a:endParaRPr lang="pt-BR"/>
        </a:p>
      </dgm:t>
    </dgm:pt>
    <dgm:pt modelId="{8B138E5C-6B63-40F5-A222-DDDF5BD5F550}" type="pres">
      <dgm:prSet presAssocID="{A326E85E-A1C0-478F-B993-954CE63BAAE3}" presName="spNode" presStyleCnt="0"/>
      <dgm:spPr/>
    </dgm:pt>
    <dgm:pt modelId="{190DB586-B4D7-4FB9-85BC-F4B81C5E406C}" type="pres">
      <dgm:prSet presAssocID="{53C951F1-F417-4941-A394-E0C613172716}" presName="sibTrans" presStyleLbl="sibTrans1D1" presStyleIdx="1" presStyleCnt="4"/>
      <dgm:spPr/>
      <dgm:t>
        <a:bodyPr/>
        <a:lstStyle/>
        <a:p>
          <a:endParaRPr lang="pt-BR"/>
        </a:p>
      </dgm:t>
    </dgm:pt>
    <dgm:pt modelId="{0B596FBF-C11C-46E8-97E3-5F3F64F67D50}" type="pres">
      <dgm:prSet presAssocID="{BBA0C1E6-C501-4C85-9ACA-7AFF54F66E2E}" presName="node" presStyleLbl="node1" presStyleIdx="2" presStyleCnt="4" custScaleX="203509" custScaleY="74796" custRadScaleRad="143399" custRadScaleInc="-234824">
        <dgm:presLayoutVars>
          <dgm:bulletEnabled val="1"/>
        </dgm:presLayoutVars>
      </dgm:prSet>
      <dgm:spPr/>
      <dgm:t>
        <a:bodyPr/>
        <a:lstStyle/>
        <a:p>
          <a:endParaRPr lang="pt-BR"/>
        </a:p>
      </dgm:t>
    </dgm:pt>
    <dgm:pt modelId="{7E671AFE-D200-48E9-A800-570F262CCFED}" type="pres">
      <dgm:prSet presAssocID="{BBA0C1E6-C501-4C85-9ACA-7AFF54F66E2E}" presName="spNode" presStyleCnt="0"/>
      <dgm:spPr/>
    </dgm:pt>
    <dgm:pt modelId="{77764115-45A1-45AE-8B3E-3FFB59D80E39}" type="pres">
      <dgm:prSet presAssocID="{504BCAFD-8DB2-4EA9-9494-24460DC9A205}" presName="sibTrans" presStyleLbl="sibTrans1D1" presStyleIdx="2" presStyleCnt="4"/>
      <dgm:spPr/>
      <dgm:t>
        <a:bodyPr/>
        <a:lstStyle/>
        <a:p>
          <a:endParaRPr lang="pt-BR"/>
        </a:p>
      </dgm:t>
    </dgm:pt>
    <dgm:pt modelId="{79F49EFF-755A-4AAF-BB75-9ECE9A12934C}" type="pres">
      <dgm:prSet presAssocID="{AB4346B5-D25A-4875-A259-4D15DDACC32A}" presName="node" presStyleLbl="node1" presStyleIdx="3" presStyleCnt="4" custScaleX="185596" custScaleY="74796" custRadScaleRad="123408" custRadScaleInc="-269189">
        <dgm:presLayoutVars>
          <dgm:bulletEnabled val="1"/>
        </dgm:presLayoutVars>
      </dgm:prSet>
      <dgm:spPr/>
      <dgm:t>
        <a:bodyPr/>
        <a:lstStyle/>
        <a:p>
          <a:endParaRPr lang="pt-BR"/>
        </a:p>
      </dgm:t>
    </dgm:pt>
    <dgm:pt modelId="{D5E0FCCB-0618-4E9D-B6F9-E40345908A81}" type="pres">
      <dgm:prSet presAssocID="{AB4346B5-D25A-4875-A259-4D15DDACC32A}" presName="spNode" presStyleCnt="0"/>
      <dgm:spPr/>
    </dgm:pt>
    <dgm:pt modelId="{7675C0C6-EAED-4D0B-B847-F6A4F7714861}" type="pres">
      <dgm:prSet presAssocID="{DCAB479B-C1E4-40C7-A179-66EEB2FFE3C1}" presName="sibTrans" presStyleLbl="sibTrans1D1" presStyleIdx="3" presStyleCnt="4"/>
      <dgm:spPr/>
      <dgm:t>
        <a:bodyPr/>
        <a:lstStyle/>
        <a:p>
          <a:endParaRPr lang="pt-BR"/>
        </a:p>
      </dgm:t>
    </dgm:pt>
  </dgm:ptLst>
  <dgm:cxnLst>
    <dgm:cxn modelId="{8855167C-92C4-4B37-8D0B-E86F5F9A3BF4}" srcId="{1A0C14CC-2FC5-461F-887C-4A33232D1907}" destId="{BBA0C1E6-C501-4C85-9ACA-7AFF54F66E2E}" srcOrd="2" destOrd="0" parTransId="{A8DF165D-DCF4-43F9-9436-BA51F2772A76}" sibTransId="{504BCAFD-8DB2-4EA9-9494-24460DC9A205}"/>
    <dgm:cxn modelId="{363AE871-E68B-465D-85B6-AE81730C0E93}" srcId="{1A0C14CC-2FC5-461F-887C-4A33232D1907}" destId="{AB4346B5-D25A-4875-A259-4D15DDACC32A}" srcOrd="3" destOrd="0" parTransId="{BBF5AE5A-06E1-4B9C-AB3F-B3BFDBA4B62A}" sibTransId="{DCAB479B-C1E4-40C7-A179-66EEB2FFE3C1}"/>
    <dgm:cxn modelId="{6F79EF67-E21D-4365-B66A-F0788030A850}" srcId="{1A0C14CC-2FC5-461F-887C-4A33232D1907}" destId="{12D02B32-7575-4268-92DA-4A0936EC1ABC}" srcOrd="0" destOrd="0" parTransId="{C2D0E1CD-003A-4FFB-8B24-2C33683D0260}" sibTransId="{2A8F6F45-C626-40E7-B2AA-BA1E3CD0A1E3}"/>
    <dgm:cxn modelId="{8210BE84-B1F6-4016-A5F9-5D9AEEB4AE37}" srcId="{1A0C14CC-2FC5-461F-887C-4A33232D1907}" destId="{A326E85E-A1C0-478F-B993-954CE63BAAE3}" srcOrd="1" destOrd="0" parTransId="{45B1B0D5-8BBD-4364-AD3E-E9748652D1F1}" sibTransId="{53C951F1-F417-4941-A394-E0C613172716}"/>
    <dgm:cxn modelId="{3B997B7A-871F-4C26-8EA3-855534E51BBC}" type="presOf" srcId="{12D02B32-7575-4268-92DA-4A0936EC1ABC}" destId="{621DC33F-AFA1-4EC3-A0F3-5B5D218A691E}" srcOrd="0" destOrd="0" presId="urn:microsoft.com/office/officeart/2005/8/layout/cycle6"/>
    <dgm:cxn modelId="{DFE53322-C583-4E5E-BE97-DAE4CDC9DBF7}" type="presOf" srcId="{A326E85E-A1C0-478F-B993-954CE63BAAE3}" destId="{3A0443F6-5C7D-4D03-9804-9EDF990305E4}" srcOrd="0" destOrd="0" presId="urn:microsoft.com/office/officeart/2005/8/layout/cycle6"/>
    <dgm:cxn modelId="{BC31D97B-A3CC-4C22-A681-8A10D9F75DE5}" type="presOf" srcId="{53C951F1-F417-4941-A394-E0C613172716}" destId="{190DB586-B4D7-4FB9-85BC-F4B81C5E406C}" srcOrd="0" destOrd="0" presId="urn:microsoft.com/office/officeart/2005/8/layout/cycle6"/>
    <dgm:cxn modelId="{4C53929D-A324-4EE1-8E07-7E5B7C858605}" type="presOf" srcId="{1A0C14CC-2FC5-461F-887C-4A33232D1907}" destId="{9E84A8EE-D2CC-4A3E-9250-C4F081C6FDE8}" srcOrd="0" destOrd="0" presId="urn:microsoft.com/office/officeart/2005/8/layout/cycle6"/>
    <dgm:cxn modelId="{25D75EB3-3004-4351-B841-0C0AF76EA745}" type="presOf" srcId="{AB4346B5-D25A-4875-A259-4D15DDACC32A}" destId="{79F49EFF-755A-4AAF-BB75-9ECE9A12934C}" srcOrd="0" destOrd="0" presId="urn:microsoft.com/office/officeart/2005/8/layout/cycle6"/>
    <dgm:cxn modelId="{7DB0594F-A317-4DB4-B590-6C23FECA3320}" type="presOf" srcId="{BBA0C1E6-C501-4C85-9ACA-7AFF54F66E2E}" destId="{0B596FBF-C11C-46E8-97E3-5F3F64F67D50}" srcOrd="0" destOrd="0" presId="urn:microsoft.com/office/officeart/2005/8/layout/cycle6"/>
    <dgm:cxn modelId="{F3529CCF-4789-4204-A22C-F3BE4F7751C3}" type="presOf" srcId="{DCAB479B-C1E4-40C7-A179-66EEB2FFE3C1}" destId="{7675C0C6-EAED-4D0B-B847-F6A4F7714861}" srcOrd="0" destOrd="0" presId="urn:microsoft.com/office/officeart/2005/8/layout/cycle6"/>
    <dgm:cxn modelId="{C10CAAA7-FEB0-4F73-8353-6C6B4B0FB63C}" type="presOf" srcId="{504BCAFD-8DB2-4EA9-9494-24460DC9A205}" destId="{77764115-45A1-45AE-8B3E-3FFB59D80E39}" srcOrd="0" destOrd="0" presId="urn:microsoft.com/office/officeart/2005/8/layout/cycle6"/>
    <dgm:cxn modelId="{11BCFD4A-F614-4275-855F-07BB8ACA9D3F}" type="presOf" srcId="{2A8F6F45-C626-40E7-B2AA-BA1E3CD0A1E3}" destId="{6D98B568-8261-45EC-9D9F-61DB0DDB15CC}" srcOrd="0" destOrd="0" presId="urn:microsoft.com/office/officeart/2005/8/layout/cycle6"/>
    <dgm:cxn modelId="{3BB4C667-365E-49F5-A77A-C848AE8BCD65}" type="presParOf" srcId="{9E84A8EE-D2CC-4A3E-9250-C4F081C6FDE8}" destId="{621DC33F-AFA1-4EC3-A0F3-5B5D218A691E}" srcOrd="0" destOrd="0" presId="urn:microsoft.com/office/officeart/2005/8/layout/cycle6"/>
    <dgm:cxn modelId="{85107AD0-7C29-4645-A943-83F2D8619140}" type="presParOf" srcId="{9E84A8EE-D2CC-4A3E-9250-C4F081C6FDE8}" destId="{CA8298AF-F0FC-4DD3-95F5-9B04F4AE9BC7}" srcOrd="1" destOrd="0" presId="urn:microsoft.com/office/officeart/2005/8/layout/cycle6"/>
    <dgm:cxn modelId="{DB69B8AE-6697-4A55-85BD-C5E9844DDBCB}" type="presParOf" srcId="{9E84A8EE-D2CC-4A3E-9250-C4F081C6FDE8}" destId="{6D98B568-8261-45EC-9D9F-61DB0DDB15CC}" srcOrd="2" destOrd="0" presId="urn:microsoft.com/office/officeart/2005/8/layout/cycle6"/>
    <dgm:cxn modelId="{5069F51E-0676-4E22-952B-E4658A601EDE}" type="presParOf" srcId="{9E84A8EE-D2CC-4A3E-9250-C4F081C6FDE8}" destId="{3A0443F6-5C7D-4D03-9804-9EDF990305E4}" srcOrd="3" destOrd="0" presId="urn:microsoft.com/office/officeart/2005/8/layout/cycle6"/>
    <dgm:cxn modelId="{142C75E2-819E-4938-BFF3-2C4C49169A9E}" type="presParOf" srcId="{9E84A8EE-D2CC-4A3E-9250-C4F081C6FDE8}" destId="{8B138E5C-6B63-40F5-A222-DDDF5BD5F550}" srcOrd="4" destOrd="0" presId="urn:microsoft.com/office/officeart/2005/8/layout/cycle6"/>
    <dgm:cxn modelId="{F9EE405B-74FA-4548-BDA2-F9E3B2B8A18A}" type="presParOf" srcId="{9E84A8EE-D2CC-4A3E-9250-C4F081C6FDE8}" destId="{190DB586-B4D7-4FB9-85BC-F4B81C5E406C}" srcOrd="5" destOrd="0" presId="urn:microsoft.com/office/officeart/2005/8/layout/cycle6"/>
    <dgm:cxn modelId="{A8F755D2-23D5-4391-B1DD-AC7D2995132B}" type="presParOf" srcId="{9E84A8EE-D2CC-4A3E-9250-C4F081C6FDE8}" destId="{0B596FBF-C11C-46E8-97E3-5F3F64F67D50}" srcOrd="6" destOrd="0" presId="urn:microsoft.com/office/officeart/2005/8/layout/cycle6"/>
    <dgm:cxn modelId="{DA0EB76F-0FA0-46DE-863F-C6557E4855E0}" type="presParOf" srcId="{9E84A8EE-D2CC-4A3E-9250-C4F081C6FDE8}" destId="{7E671AFE-D200-48E9-A800-570F262CCFED}" srcOrd="7" destOrd="0" presId="urn:microsoft.com/office/officeart/2005/8/layout/cycle6"/>
    <dgm:cxn modelId="{F0362990-2F6C-4E62-90B4-CD08BFE4BEFE}" type="presParOf" srcId="{9E84A8EE-D2CC-4A3E-9250-C4F081C6FDE8}" destId="{77764115-45A1-45AE-8B3E-3FFB59D80E39}" srcOrd="8" destOrd="0" presId="urn:microsoft.com/office/officeart/2005/8/layout/cycle6"/>
    <dgm:cxn modelId="{A3641B52-8335-45EF-BC0D-8830851B54B3}" type="presParOf" srcId="{9E84A8EE-D2CC-4A3E-9250-C4F081C6FDE8}" destId="{79F49EFF-755A-4AAF-BB75-9ECE9A12934C}" srcOrd="9" destOrd="0" presId="urn:microsoft.com/office/officeart/2005/8/layout/cycle6"/>
    <dgm:cxn modelId="{132714E7-D90E-4E3C-9389-9A82C2866B9D}" type="presParOf" srcId="{9E84A8EE-D2CC-4A3E-9250-C4F081C6FDE8}" destId="{D5E0FCCB-0618-4E9D-B6F9-E40345908A81}" srcOrd="10" destOrd="0" presId="urn:microsoft.com/office/officeart/2005/8/layout/cycle6"/>
    <dgm:cxn modelId="{D7D39F2C-1665-4F49-ABD8-DBBA79219762}" type="presParOf" srcId="{9E84A8EE-D2CC-4A3E-9250-C4F081C6FDE8}" destId="{7675C0C6-EAED-4D0B-B847-F6A4F7714861}" srcOrd="11" destOrd="0" presId="urn:microsoft.com/office/officeart/2005/8/layout/cycle6"/>
  </dgm:cxnLst>
  <dgm:bg/>
  <dgm:whole/>
</dgm:dataModel>
</file>

<file path=ppt/diagrams/data4.xml><?xml version="1.0" encoding="utf-8"?>
<dgm:dataModel xmlns:dgm="http://schemas.openxmlformats.org/drawingml/2006/diagram" xmlns:a="http://schemas.openxmlformats.org/drawingml/2006/main">
  <dgm:ptLst>
    <dgm:pt modelId="{C7186162-98FB-492E-B1ED-F7A17455C02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pt-BR"/>
        </a:p>
      </dgm:t>
    </dgm:pt>
    <dgm:pt modelId="{8D10ECA7-0AB8-4EC9-8067-C7B65489723B}">
      <dgm:prSet phldrT="[Texto]"/>
      <dgm:spPr/>
      <dgm:t>
        <a:bodyPr/>
        <a:lstStyle/>
        <a:p>
          <a:r>
            <a:rPr lang="pt-BR" b="1" dirty="0" smtClean="0">
              <a:solidFill>
                <a:schemeClr val="tx1"/>
              </a:solidFill>
              <a:latin typeface="Arial" pitchFamily="34" charset="0"/>
              <a:cs typeface="Arial" pitchFamily="34" charset="0"/>
            </a:rPr>
            <a:t>Arquiteturas</a:t>
          </a:r>
          <a:endParaRPr lang="pt-BR" b="1" dirty="0">
            <a:solidFill>
              <a:schemeClr val="tx1"/>
            </a:solidFill>
            <a:latin typeface="Arial" pitchFamily="34" charset="0"/>
            <a:cs typeface="Arial" pitchFamily="34" charset="0"/>
          </a:endParaRPr>
        </a:p>
      </dgm:t>
    </dgm:pt>
    <dgm:pt modelId="{637C8594-8514-47E8-9A1E-23108E2628CB}" type="parTrans" cxnId="{51972C65-5796-4596-B917-B281AD77BE13}">
      <dgm:prSet/>
      <dgm:spPr/>
      <dgm:t>
        <a:bodyPr/>
        <a:lstStyle/>
        <a:p>
          <a:endParaRPr lang="pt-BR"/>
        </a:p>
      </dgm:t>
    </dgm:pt>
    <dgm:pt modelId="{65BC8C37-CBFF-4412-8862-5BA4C05F1EFA}" type="sibTrans" cxnId="{51972C65-5796-4596-B917-B281AD77BE13}">
      <dgm:prSet/>
      <dgm:spPr/>
      <dgm:t>
        <a:bodyPr/>
        <a:lstStyle/>
        <a:p>
          <a:endParaRPr lang="pt-BR"/>
        </a:p>
      </dgm:t>
    </dgm:pt>
    <dgm:pt modelId="{ABF864E9-4A7D-4449-AB5F-D44AAFB73F64}">
      <dgm:prSet phldrT="[Texto]" custT="1"/>
      <dgm:spPr/>
      <dgm:t>
        <a:bodyPr/>
        <a:lstStyle/>
        <a:p>
          <a:r>
            <a:rPr lang="pt-BR" sz="1400" dirty="0" smtClean="0">
              <a:latin typeface="Arial" pitchFamily="34" charset="0"/>
              <a:cs typeface="Arial" pitchFamily="34" charset="0"/>
            </a:rPr>
            <a:t>Cursos de graduação a distância</a:t>
          </a:r>
          <a:endParaRPr lang="pt-BR" sz="1400" dirty="0">
            <a:latin typeface="Arial" pitchFamily="34" charset="0"/>
            <a:cs typeface="Arial" pitchFamily="34" charset="0"/>
          </a:endParaRPr>
        </a:p>
      </dgm:t>
    </dgm:pt>
    <dgm:pt modelId="{F46740DB-B617-40AB-BD6A-5B0808BBDC24}" type="parTrans" cxnId="{6D15BDF7-111A-4084-BF2A-4E6BADA7E591}">
      <dgm:prSet/>
      <dgm:spPr/>
      <dgm:t>
        <a:bodyPr/>
        <a:lstStyle/>
        <a:p>
          <a:endParaRPr lang="pt-BR"/>
        </a:p>
      </dgm:t>
    </dgm:pt>
    <dgm:pt modelId="{0DACD6D2-EFD6-4C4F-9DA0-F8CDB2CEC98C}" type="sibTrans" cxnId="{6D15BDF7-111A-4084-BF2A-4E6BADA7E591}">
      <dgm:prSet/>
      <dgm:spPr/>
      <dgm:t>
        <a:bodyPr/>
        <a:lstStyle/>
        <a:p>
          <a:endParaRPr lang="pt-BR"/>
        </a:p>
      </dgm:t>
    </dgm:pt>
    <dgm:pt modelId="{E402B987-796D-4CD5-9CDD-EB2246310EA1}">
      <dgm:prSet phldrT="[Texto]" custT="1"/>
      <dgm:spPr/>
      <dgm:t>
        <a:bodyPr/>
        <a:lstStyle/>
        <a:p>
          <a:r>
            <a:rPr lang="pt-BR" sz="1400" dirty="0" smtClean="0">
              <a:latin typeface="Arial" pitchFamily="34" charset="0"/>
              <a:cs typeface="Arial" pitchFamily="34" charset="0"/>
            </a:rPr>
            <a:t>Disciplinas a distância em cursos presenciais</a:t>
          </a:r>
          <a:endParaRPr lang="pt-BR" sz="1400" dirty="0">
            <a:latin typeface="Arial" pitchFamily="34" charset="0"/>
            <a:cs typeface="Arial" pitchFamily="34" charset="0"/>
          </a:endParaRPr>
        </a:p>
      </dgm:t>
    </dgm:pt>
    <dgm:pt modelId="{83B717C3-DEB9-46B5-AD22-A00065E70068}" type="parTrans" cxnId="{F060C2AA-287B-458C-ADD5-AC2BE2AD52D0}">
      <dgm:prSet/>
      <dgm:spPr/>
      <dgm:t>
        <a:bodyPr/>
        <a:lstStyle/>
        <a:p>
          <a:endParaRPr lang="pt-BR"/>
        </a:p>
      </dgm:t>
    </dgm:pt>
    <dgm:pt modelId="{2B76D44A-1DB2-4DE1-A683-72BB4AE4E236}" type="sibTrans" cxnId="{F060C2AA-287B-458C-ADD5-AC2BE2AD52D0}">
      <dgm:prSet/>
      <dgm:spPr/>
      <dgm:t>
        <a:bodyPr/>
        <a:lstStyle/>
        <a:p>
          <a:endParaRPr lang="pt-BR"/>
        </a:p>
      </dgm:t>
    </dgm:pt>
    <dgm:pt modelId="{68AF2422-9D58-4F94-90DD-E30895622F3F}">
      <dgm:prSet phldrT="[Texto]"/>
      <dgm:spPr/>
      <dgm:t>
        <a:bodyPr/>
        <a:lstStyle/>
        <a:p>
          <a:r>
            <a:rPr lang="pt-BR" b="1" dirty="0" smtClean="0">
              <a:solidFill>
                <a:schemeClr val="tx1"/>
              </a:solidFill>
              <a:latin typeface="Arial" pitchFamily="34" charset="0"/>
              <a:cs typeface="Arial" pitchFamily="34" charset="0"/>
            </a:rPr>
            <a:t>pesquisadas</a:t>
          </a:r>
          <a:endParaRPr lang="pt-BR" b="1" dirty="0">
            <a:solidFill>
              <a:schemeClr val="tx1"/>
            </a:solidFill>
            <a:latin typeface="Arial" pitchFamily="34" charset="0"/>
            <a:cs typeface="Arial" pitchFamily="34" charset="0"/>
          </a:endParaRPr>
        </a:p>
      </dgm:t>
    </dgm:pt>
    <dgm:pt modelId="{F03ED4F7-0759-45DF-96E2-5DA9A2A89D5D}" type="sibTrans" cxnId="{0EBE3B9D-F381-4F5F-A239-80ACD2266D3F}">
      <dgm:prSet/>
      <dgm:spPr/>
      <dgm:t>
        <a:bodyPr/>
        <a:lstStyle/>
        <a:p>
          <a:endParaRPr lang="pt-BR"/>
        </a:p>
      </dgm:t>
    </dgm:pt>
    <dgm:pt modelId="{A22ACC39-DDFB-40D5-8520-2CE29BD51DE1}" type="parTrans" cxnId="{0EBE3B9D-F381-4F5F-A239-80ACD2266D3F}">
      <dgm:prSet/>
      <dgm:spPr/>
      <dgm:t>
        <a:bodyPr/>
        <a:lstStyle/>
        <a:p>
          <a:endParaRPr lang="pt-BR"/>
        </a:p>
      </dgm:t>
    </dgm:pt>
    <dgm:pt modelId="{3E0E63F3-413A-4530-A7A1-617D99FDAD63}">
      <dgm:prSet phldrT="[Texto]"/>
      <dgm:spPr/>
      <dgm:t>
        <a:bodyPr/>
        <a:lstStyle/>
        <a:p>
          <a:r>
            <a:rPr lang="pt-BR" b="1" dirty="0" smtClean="0">
              <a:solidFill>
                <a:schemeClr val="tx1"/>
              </a:solidFill>
              <a:latin typeface="Arial" pitchFamily="34" charset="0"/>
              <a:cs typeface="Arial" pitchFamily="34" charset="0"/>
            </a:rPr>
            <a:t>acadêmicas</a:t>
          </a:r>
          <a:endParaRPr lang="pt-BR" b="1" dirty="0">
            <a:solidFill>
              <a:schemeClr val="tx1"/>
            </a:solidFill>
            <a:latin typeface="Arial" pitchFamily="34" charset="0"/>
            <a:cs typeface="Arial" pitchFamily="34" charset="0"/>
          </a:endParaRPr>
        </a:p>
      </dgm:t>
    </dgm:pt>
    <dgm:pt modelId="{DBA84509-5D40-40DE-962D-4CFD255D89CA}" type="sibTrans" cxnId="{A1E1F1FB-7086-4195-83C9-5B45965F0C60}">
      <dgm:prSet/>
      <dgm:spPr/>
      <dgm:t>
        <a:bodyPr/>
        <a:lstStyle/>
        <a:p>
          <a:endParaRPr lang="pt-BR"/>
        </a:p>
      </dgm:t>
    </dgm:pt>
    <dgm:pt modelId="{0AA6D357-C9A1-406C-9E3E-7238A7EF0EF9}" type="parTrans" cxnId="{A1E1F1FB-7086-4195-83C9-5B45965F0C60}">
      <dgm:prSet/>
      <dgm:spPr/>
      <dgm:t>
        <a:bodyPr/>
        <a:lstStyle/>
        <a:p>
          <a:endParaRPr lang="pt-BR"/>
        </a:p>
      </dgm:t>
    </dgm:pt>
    <dgm:pt modelId="{7311FB75-9192-4B83-B75A-1DBB2D21B5CC}">
      <dgm:prSet phldrT="[Texto]" custT="1"/>
      <dgm:spPr/>
      <dgm:t>
        <a:bodyPr/>
        <a:lstStyle/>
        <a:p>
          <a:r>
            <a:rPr lang="pt-BR" sz="1400" dirty="0" smtClean="0">
              <a:latin typeface="Arial" pitchFamily="34" charset="0"/>
              <a:cs typeface="Arial" pitchFamily="34" charset="0"/>
            </a:rPr>
            <a:t>Grupos educacionais na rede privada </a:t>
          </a:r>
          <a:endParaRPr lang="pt-BR" sz="1400" dirty="0">
            <a:latin typeface="Arial" pitchFamily="34" charset="0"/>
            <a:cs typeface="Arial" pitchFamily="34" charset="0"/>
          </a:endParaRPr>
        </a:p>
      </dgm:t>
    </dgm:pt>
    <dgm:pt modelId="{B3DA31A8-2A27-478B-A754-5B47E8D722A5}" type="parTrans" cxnId="{55B1494D-6ADB-49E1-BE76-3E609CEB6ED0}">
      <dgm:prSet/>
      <dgm:spPr/>
      <dgm:t>
        <a:bodyPr/>
        <a:lstStyle/>
        <a:p>
          <a:endParaRPr lang="pt-BR"/>
        </a:p>
      </dgm:t>
    </dgm:pt>
    <dgm:pt modelId="{3996E8C6-E303-45BE-9370-EEE51A55A2D3}" type="sibTrans" cxnId="{55B1494D-6ADB-49E1-BE76-3E609CEB6ED0}">
      <dgm:prSet/>
      <dgm:spPr/>
      <dgm:t>
        <a:bodyPr/>
        <a:lstStyle/>
        <a:p>
          <a:endParaRPr lang="pt-BR"/>
        </a:p>
      </dgm:t>
    </dgm:pt>
    <dgm:pt modelId="{283217F0-FA86-4061-8612-9E2748BB70CB}">
      <dgm:prSet phldrT="[Texto]" custT="1"/>
      <dgm:spPr/>
      <dgm:t>
        <a:bodyPr/>
        <a:lstStyle/>
        <a:p>
          <a:endParaRPr lang="pt-BR" sz="1400" dirty="0">
            <a:latin typeface="Arial" pitchFamily="34" charset="0"/>
            <a:cs typeface="Arial" pitchFamily="34" charset="0"/>
          </a:endParaRPr>
        </a:p>
      </dgm:t>
    </dgm:pt>
    <dgm:pt modelId="{8EA4371D-DAA5-48F6-8659-3EB9F260A6C0}" type="parTrans" cxnId="{A4605E44-497B-4C9B-8D18-28570BC6F0B2}">
      <dgm:prSet/>
      <dgm:spPr/>
      <dgm:t>
        <a:bodyPr/>
        <a:lstStyle/>
        <a:p>
          <a:endParaRPr lang="pt-BR"/>
        </a:p>
      </dgm:t>
    </dgm:pt>
    <dgm:pt modelId="{81B99781-D812-4F7D-B3FD-99FBC6993040}" type="sibTrans" cxnId="{A4605E44-497B-4C9B-8D18-28570BC6F0B2}">
      <dgm:prSet/>
      <dgm:spPr/>
      <dgm:t>
        <a:bodyPr/>
        <a:lstStyle/>
        <a:p>
          <a:endParaRPr lang="pt-BR"/>
        </a:p>
      </dgm:t>
    </dgm:pt>
    <dgm:pt modelId="{1073F9D9-8E9E-4209-872A-E605DA545F64}">
      <dgm:prSet phldrT="[Texto]" custT="1"/>
      <dgm:spPr/>
      <dgm:t>
        <a:bodyPr/>
        <a:lstStyle/>
        <a:p>
          <a:endParaRPr lang="pt-BR" sz="1200" dirty="0"/>
        </a:p>
      </dgm:t>
    </dgm:pt>
    <dgm:pt modelId="{943549C0-2054-4C3A-A932-9B56F6C64EEC}" type="parTrans" cxnId="{F4305C00-6642-4587-B283-6D8476BBCA43}">
      <dgm:prSet/>
      <dgm:spPr/>
      <dgm:t>
        <a:bodyPr/>
        <a:lstStyle/>
        <a:p>
          <a:endParaRPr lang="pt-BR"/>
        </a:p>
      </dgm:t>
    </dgm:pt>
    <dgm:pt modelId="{6C5EDB4D-476A-42D5-AA8A-D4E616D5FAA0}" type="sibTrans" cxnId="{F4305C00-6642-4587-B283-6D8476BBCA43}">
      <dgm:prSet/>
      <dgm:spPr/>
      <dgm:t>
        <a:bodyPr/>
        <a:lstStyle/>
        <a:p>
          <a:endParaRPr lang="pt-BR"/>
        </a:p>
      </dgm:t>
    </dgm:pt>
    <dgm:pt modelId="{A0705553-3C8C-47D1-8C03-30308FF31C9F}">
      <dgm:prSet phldrT="[Texto]" custT="1"/>
      <dgm:spPr/>
      <dgm:t>
        <a:bodyPr/>
        <a:lstStyle/>
        <a:p>
          <a:r>
            <a:rPr lang="pt-BR" sz="1400" dirty="0" smtClean="0">
              <a:latin typeface="Arial" pitchFamily="34" charset="0"/>
              <a:cs typeface="Arial" pitchFamily="34" charset="0"/>
            </a:rPr>
            <a:t>Licenciaturas </a:t>
          </a:r>
          <a:endParaRPr lang="pt-BR" sz="1400" dirty="0">
            <a:latin typeface="Arial" pitchFamily="34" charset="0"/>
            <a:cs typeface="Arial" pitchFamily="34" charset="0"/>
          </a:endParaRPr>
        </a:p>
      </dgm:t>
    </dgm:pt>
    <dgm:pt modelId="{AEF3A5A0-3787-4DB6-BFB8-0DCC9DE7EE0D}" type="parTrans" cxnId="{6E22512A-E3D8-40FA-926E-84D6A5201839}">
      <dgm:prSet/>
      <dgm:spPr/>
      <dgm:t>
        <a:bodyPr/>
        <a:lstStyle/>
        <a:p>
          <a:endParaRPr lang="pt-BR"/>
        </a:p>
      </dgm:t>
    </dgm:pt>
    <dgm:pt modelId="{098DE9C6-F106-4D7D-BF79-FA31A27694D7}" type="sibTrans" cxnId="{6E22512A-E3D8-40FA-926E-84D6A5201839}">
      <dgm:prSet/>
      <dgm:spPr/>
      <dgm:t>
        <a:bodyPr/>
        <a:lstStyle/>
        <a:p>
          <a:endParaRPr lang="pt-BR"/>
        </a:p>
      </dgm:t>
    </dgm:pt>
    <dgm:pt modelId="{126FF7F2-78CC-4F84-85D8-0FE5A6693B70}">
      <dgm:prSet phldrT="[Texto]" custT="1"/>
      <dgm:spPr/>
      <dgm:t>
        <a:bodyPr/>
        <a:lstStyle/>
        <a:p>
          <a:r>
            <a:rPr lang="pt-BR" sz="1400" dirty="0" smtClean="0">
              <a:latin typeface="Arial" pitchFamily="34" charset="0"/>
              <a:cs typeface="Arial" pitchFamily="34" charset="0"/>
            </a:rPr>
            <a:t>Bacharelado interdisciplinar</a:t>
          </a:r>
          <a:endParaRPr lang="pt-BR" sz="1400" dirty="0">
            <a:latin typeface="Arial" pitchFamily="34" charset="0"/>
            <a:cs typeface="Arial" pitchFamily="34" charset="0"/>
          </a:endParaRPr>
        </a:p>
      </dgm:t>
    </dgm:pt>
    <dgm:pt modelId="{763ABDDE-9283-48ED-BFF2-19DB6EA188D2}" type="parTrans" cxnId="{2AF79CD3-8F8F-4942-A281-561F69A76A80}">
      <dgm:prSet/>
      <dgm:spPr/>
      <dgm:t>
        <a:bodyPr/>
        <a:lstStyle/>
        <a:p>
          <a:endParaRPr lang="pt-BR"/>
        </a:p>
      </dgm:t>
    </dgm:pt>
    <dgm:pt modelId="{BCCB26BA-52C4-430C-AD53-137F4CB6409E}" type="sibTrans" cxnId="{2AF79CD3-8F8F-4942-A281-561F69A76A80}">
      <dgm:prSet/>
      <dgm:spPr/>
      <dgm:t>
        <a:bodyPr/>
        <a:lstStyle/>
        <a:p>
          <a:endParaRPr lang="pt-BR"/>
        </a:p>
      </dgm:t>
    </dgm:pt>
    <dgm:pt modelId="{F9CBC29E-7409-4131-A310-5F7DFB11D4A8}">
      <dgm:prSet phldrT="[Texto]" custT="1"/>
      <dgm:spPr/>
      <dgm:t>
        <a:bodyPr/>
        <a:lstStyle/>
        <a:p>
          <a:r>
            <a:rPr lang="pt-BR" sz="1400" dirty="0" smtClean="0">
              <a:latin typeface="Arial" pitchFamily="34" charset="0"/>
              <a:cs typeface="Arial" pitchFamily="34" charset="0"/>
            </a:rPr>
            <a:t>Universidade Aberta do Brasil</a:t>
          </a:r>
          <a:endParaRPr lang="pt-BR" sz="1400" dirty="0">
            <a:latin typeface="Arial" pitchFamily="34" charset="0"/>
            <a:cs typeface="Arial" pitchFamily="34" charset="0"/>
          </a:endParaRPr>
        </a:p>
      </dgm:t>
    </dgm:pt>
    <dgm:pt modelId="{8F70F36D-05E6-4911-B979-9AA7B6B7D740}" type="parTrans" cxnId="{AC7499A8-C8A8-46C8-A7EA-C5A51B6FCC43}">
      <dgm:prSet/>
      <dgm:spPr/>
      <dgm:t>
        <a:bodyPr/>
        <a:lstStyle/>
        <a:p>
          <a:endParaRPr lang="pt-BR"/>
        </a:p>
      </dgm:t>
    </dgm:pt>
    <dgm:pt modelId="{9B1650D0-FA19-4032-BA23-2D87E7D226D1}" type="sibTrans" cxnId="{AC7499A8-C8A8-46C8-A7EA-C5A51B6FCC43}">
      <dgm:prSet/>
      <dgm:spPr/>
      <dgm:t>
        <a:bodyPr/>
        <a:lstStyle/>
        <a:p>
          <a:endParaRPr lang="pt-BR"/>
        </a:p>
      </dgm:t>
    </dgm:pt>
    <dgm:pt modelId="{62157EF7-1522-499B-A688-F3BB05077BC4}">
      <dgm:prSet phldrT="[Texto]" custT="1"/>
      <dgm:spPr/>
      <dgm:t>
        <a:bodyPr/>
        <a:lstStyle/>
        <a:p>
          <a:r>
            <a:rPr lang="pt-BR" sz="1400" dirty="0" smtClean="0">
              <a:latin typeface="Arial" pitchFamily="34" charset="0"/>
              <a:cs typeface="Arial" pitchFamily="34" charset="0"/>
            </a:rPr>
            <a:t>Institutos Federais</a:t>
          </a:r>
          <a:endParaRPr lang="pt-BR" sz="1400" dirty="0">
            <a:latin typeface="Arial" pitchFamily="34" charset="0"/>
            <a:cs typeface="Arial" pitchFamily="34" charset="0"/>
          </a:endParaRPr>
        </a:p>
      </dgm:t>
    </dgm:pt>
    <dgm:pt modelId="{5694F66F-1E96-4C74-8099-BAB01F16DDF2}" type="parTrans" cxnId="{DEBA09F3-68F8-4F5B-B659-5AEB7C754463}">
      <dgm:prSet/>
      <dgm:spPr/>
      <dgm:t>
        <a:bodyPr/>
        <a:lstStyle/>
        <a:p>
          <a:endParaRPr lang="pt-BR"/>
        </a:p>
      </dgm:t>
    </dgm:pt>
    <dgm:pt modelId="{1D2458C7-13A6-4C82-9089-8342E0681857}" type="sibTrans" cxnId="{DEBA09F3-68F8-4F5B-B659-5AEB7C754463}">
      <dgm:prSet/>
      <dgm:spPr/>
      <dgm:t>
        <a:bodyPr/>
        <a:lstStyle/>
        <a:p>
          <a:endParaRPr lang="pt-BR"/>
        </a:p>
      </dgm:t>
    </dgm:pt>
    <dgm:pt modelId="{C3BAF08C-3A05-449A-86C8-88BDCF2E49D4}">
      <dgm:prSet phldrT="[Texto]" custT="1"/>
      <dgm:spPr/>
      <dgm:t>
        <a:bodyPr/>
        <a:lstStyle/>
        <a:p>
          <a:r>
            <a:rPr lang="pt-BR" sz="1400" dirty="0" smtClean="0">
              <a:latin typeface="Arial" pitchFamily="34" charset="0"/>
              <a:cs typeface="Arial" pitchFamily="34" charset="0"/>
            </a:rPr>
            <a:t>Universidades Federais a partir de 2003</a:t>
          </a:r>
          <a:endParaRPr lang="pt-BR" sz="1400" dirty="0">
            <a:latin typeface="Arial" pitchFamily="34" charset="0"/>
            <a:cs typeface="Arial" pitchFamily="34" charset="0"/>
          </a:endParaRPr>
        </a:p>
      </dgm:t>
    </dgm:pt>
    <dgm:pt modelId="{7162CA1D-C04C-4B5B-8E06-534946CD6D05}" type="parTrans" cxnId="{E5CFAE4D-E2C9-44D6-A61B-7F49978D0B02}">
      <dgm:prSet/>
      <dgm:spPr/>
      <dgm:t>
        <a:bodyPr/>
        <a:lstStyle/>
        <a:p>
          <a:endParaRPr lang="pt-BR"/>
        </a:p>
      </dgm:t>
    </dgm:pt>
    <dgm:pt modelId="{77D64DD3-FD03-443E-952F-D0AF5B6F4E16}" type="sibTrans" cxnId="{E5CFAE4D-E2C9-44D6-A61B-7F49978D0B02}">
      <dgm:prSet/>
      <dgm:spPr/>
      <dgm:t>
        <a:bodyPr/>
        <a:lstStyle/>
        <a:p>
          <a:endParaRPr lang="pt-BR"/>
        </a:p>
      </dgm:t>
    </dgm:pt>
    <dgm:pt modelId="{FAEBDE84-88B4-4E24-8B7E-74C1E493180E}">
      <dgm:prSet phldrT="[Texto]" custT="1"/>
      <dgm:spPr/>
      <dgm:t>
        <a:bodyPr/>
        <a:lstStyle/>
        <a:p>
          <a:r>
            <a:rPr lang="pt-BR" sz="1400" dirty="0" smtClean="0">
              <a:latin typeface="Arial" pitchFamily="34" charset="0"/>
              <a:cs typeface="Arial" pitchFamily="34" charset="0"/>
            </a:rPr>
            <a:t>REUNI</a:t>
          </a:r>
          <a:endParaRPr lang="pt-BR" sz="1400" dirty="0">
            <a:latin typeface="Arial" pitchFamily="34" charset="0"/>
            <a:cs typeface="Arial" pitchFamily="34" charset="0"/>
          </a:endParaRPr>
        </a:p>
      </dgm:t>
    </dgm:pt>
    <dgm:pt modelId="{34ED39B9-BAC7-429A-807B-E5901429CD23}" type="parTrans" cxnId="{6DA7282E-CD78-4DF4-B112-209B1C7A8D63}">
      <dgm:prSet/>
      <dgm:spPr/>
    </dgm:pt>
    <dgm:pt modelId="{C5792057-9936-4372-8229-C40E6BF56AD7}" type="sibTrans" cxnId="{6DA7282E-CD78-4DF4-B112-209B1C7A8D63}">
      <dgm:prSet/>
      <dgm:spPr/>
    </dgm:pt>
    <dgm:pt modelId="{4DAD4103-B701-4B25-9B7B-6D55B4D2ACCF}" type="pres">
      <dgm:prSet presAssocID="{C7186162-98FB-492E-B1ED-F7A17455C02F}" presName="linearFlow" presStyleCnt="0">
        <dgm:presLayoutVars>
          <dgm:dir/>
          <dgm:animLvl val="lvl"/>
          <dgm:resizeHandles val="exact"/>
        </dgm:presLayoutVars>
      </dgm:prSet>
      <dgm:spPr/>
      <dgm:t>
        <a:bodyPr/>
        <a:lstStyle/>
        <a:p>
          <a:endParaRPr lang="pt-BR"/>
        </a:p>
      </dgm:t>
    </dgm:pt>
    <dgm:pt modelId="{8878023D-CA7E-41EB-BD79-1F5A574D3263}" type="pres">
      <dgm:prSet presAssocID="{8D10ECA7-0AB8-4EC9-8067-C7B65489723B}" presName="composite" presStyleCnt="0"/>
      <dgm:spPr/>
    </dgm:pt>
    <dgm:pt modelId="{28735141-76C1-4136-AC46-4D6AD4872289}" type="pres">
      <dgm:prSet presAssocID="{8D10ECA7-0AB8-4EC9-8067-C7B65489723B}" presName="parentText" presStyleLbl="alignNode1" presStyleIdx="0" presStyleCnt="3" custLinFactNeighborX="-5851" custLinFactNeighborY="2556">
        <dgm:presLayoutVars>
          <dgm:chMax val="1"/>
          <dgm:bulletEnabled val="1"/>
        </dgm:presLayoutVars>
      </dgm:prSet>
      <dgm:spPr/>
      <dgm:t>
        <a:bodyPr/>
        <a:lstStyle/>
        <a:p>
          <a:endParaRPr lang="pt-BR"/>
        </a:p>
      </dgm:t>
    </dgm:pt>
    <dgm:pt modelId="{9934F3A2-6160-4B59-900C-71A0DAEA4230}" type="pres">
      <dgm:prSet presAssocID="{8D10ECA7-0AB8-4EC9-8067-C7B65489723B}" presName="descendantText" presStyleLbl="alignAcc1" presStyleIdx="0" presStyleCnt="3" custScaleY="118038" custLinFactNeighborX="731" custLinFactNeighborY="43014">
        <dgm:presLayoutVars>
          <dgm:bulletEnabled val="1"/>
        </dgm:presLayoutVars>
      </dgm:prSet>
      <dgm:spPr/>
      <dgm:t>
        <a:bodyPr/>
        <a:lstStyle/>
        <a:p>
          <a:endParaRPr lang="pt-BR"/>
        </a:p>
      </dgm:t>
    </dgm:pt>
    <dgm:pt modelId="{72B15997-D241-48B3-8DCC-CA52AB1A49E9}" type="pres">
      <dgm:prSet presAssocID="{65BC8C37-CBFF-4412-8862-5BA4C05F1EFA}" presName="sp" presStyleCnt="0"/>
      <dgm:spPr/>
    </dgm:pt>
    <dgm:pt modelId="{0551288E-4C6A-46FC-ABAF-C0E569D3F237}" type="pres">
      <dgm:prSet presAssocID="{3E0E63F3-413A-4530-A7A1-617D99FDAD63}" presName="composite" presStyleCnt="0"/>
      <dgm:spPr/>
    </dgm:pt>
    <dgm:pt modelId="{31B78340-0F5B-4378-A823-914B6B88B9D6}" type="pres">
      <dgm:prSet presAssocID="{3E0E63F3-413A-4530-A7A1-617D99FDAD63}" presName="parentText" presStyleLbl="alignNode1" presStyleIdx="1" presStyleCnt="3">
        <dgm:presLayoutVars>
          <dgm:chMax val="1"/>
          <dgm:bulletEnabled val="1"/>
        </dgm:presLayoutVars>
      </dgm:prSet>
      <dgm:spPr/>
      <dgm:t>
        <a:bodyPr/>
        <a:lstStyle/>
        <a:p>
          <a:endParaRPr lang="pt-BR"/>
        </a:p>
      </dgm:t>
    </dgm:pt>
    <dgm:pt modelId="{13ED62F9-1154-4AC7-8FD6-D0A6644F18E1}" type="pres">
      <dgm:prSet presAssocID="{3E0E63F3-413A-4530-A7A1-617D99FDAD63}" presName="descendantText" presStyleLbl="alignAcc1" presStyleIdx="1" presStyleCnt="3" custScaleY="111599" custLinFactNeighborX="-113" custLinFactNeighborY="24102">
        <dgm:presLayoutVars>
          <dgm:bulletEnabled val="1"/>
        </dgm:presLayoutVars>
      </dgm:prSet>
      <dgm:spPr/>
      <dgm:t>
        <a:bodyPr/>
        <a:lstStyle/>
        <a:p>
          <a:endParaRPr lang="pt-BR"/>
        </a:p>
      </dgm:t>
    </dgm:pt>
    <dgm:pt modelId="{35C6AEA3-BEC1-44F2-84BE-FB45DA68EAA9}" type="pres">
      <dgm:prSet presAssocID="{DBA84509-5D40-40DE-962D-4CFD255D89CA}" presName="sp" presStyleCnt="0"/>
      <dgm:spPr/>
    </dgm:pt>
    <dgm:pt modelId="{AE356A3B-CDA2-45F1-99A8-42479EADAE95}" type="pres">
      <dgm:prSet presAssocID="{68AF2422-9D58-4F94-90DD-E30895622F3F}" presName="composite" presStyleCnt="0"/>
      <dgm:spPr/>
    </dgm:pt>
    <dgm:pt modelId="{6E812C5B-B633-42C2-B689-A67729F59D20}" type="pres">
      <dgm:prSet presAssocID="{68AF2422-9D58-4F94-90DD-E30895622F3F}" presName="parentText" presStyleLbl="alignNode1" presStyleIdx="2" presStyleCnt="3" custScaleY="102398">
        <dgm:presLayoutVars>
          <dgm:chMax val="1"/>
          <dgm:bulletEnabled val="1"/>
        </dgm:presLayoutVars>
      </dgm:prSet>
      <dgm:spPr/>
      <dgm:t>
        <a:bodyPr/>
        <a:lstStyle/>
        <a:p>
          <a:endParaRPr lang="pt-BR"/>
        </a:p>
      </dgm:t>
    </dgm:pt>
    <dgm:pt modelId="{3D698230-B31A-4735-A441-0862BD2DB744}" type="pres">
      <dgm:prSet presAssocID="{68AF2422-9D58-4F94-90DD-E30895622F3F}" presName="descendantText" presStyleLbl="alignAcc1" presStyleIdx="2" presStyleCnt="3" custScaleY="76439" custLinFactNeighborX="1138" custLinFactNeighborY="-20086">
        <dgm:presLayoutVars>
          <dgm:bulletEnabled val="1"/>
        </dgm:presLayoutVars>
      </dgm:prSet>
      <dgm:spPr/>
      <dgm:t>
        <a:bodyPr/>
        <a:lstStyle/>
        <a:p>
          <a:endParaRPr lang="pt-BR"/>
        </a:p>
      </dgm:t>
    </dgm:pt>
  </dgm:ptLst>
  <dgm:cxnLst>
    <dgm:cxn modelId="{2AF79CD3-8F8F-4942-A281-561F69A76A80}" srcId="{3E0E63F3-413A-4530-A7A1-617D99FDAD63}" destId="{126FF7F2-78CC-4F84-85D8-0FE5A6693B70}" srcOrd="1" destOrd="0" parTransId="{763ABDDE-9283-48ED-BFF2-19DB6EA188D2}" sibTransId="{BCCB26BA-52C4-430C-AD53-137F4CB6409E}"/>
    <dgm:cxn modelId="{7CC62947-D93C-4C61-BEC7-F0B91079A8A5}" type="presOf" srcId="{1073F9D9-8E9E-4209-872A-E605DA545F64}" destId="{9934F3A2-6160-4B59-900C-71A0DAEA4230}" srcOrd="0" destOrd="0" presId="urn:microsoft.com/office/officeart/2005/8/layout/chevron2"/>
    <dgm:cxn modelId="{6B33D7E1-062E-429F-9A04-DD21D047CA50}" type="presOf" srcId="{C7186162-98FB-492E-B1ED-F7A17455C02F}" destId="{4DAD4103-B701-4B25-9B7B-6D55B4D2ACCF}" srcOrd="0" destOrd="0" presId="urn:microsoft.com/office/officeart/2005/8/layout/chevron2"/>
    <dgm:cxn modelId="{51972C65-5796-4596-B917-B281AD77BE13}" srcId="{C7186162-98FB-492E-B1ED-F7A17455C02F}" destId="{8D10ECA7-0AB8-4EC9-8067-C7B65489723B}" srcOrd="0" destOrd="0" parTransId="{637C8594-8514-47E8-9A1E-23108E2628CB}" sibTransId="{65BC8C37-CBFF-4412-8862-5BA4C05F1EFA}"/>
    <dgm:cxn modelId="{100C8CDF-D96A-41D7-AB59-BBADDAFF36F2}" type="presOf" srcId="{68AF2422-9D58-4F94-90DD-E30895622F3F}" destId="{6E812C5B-B633-42C2-B689-A67729F59D20}" srcOrd="0" destOrd="0" presId="urn:microsoft.com/office/officeart/2005/8/layout/chevron2"/>
    <dgm:cxn modelId="{0EBE3B9D-F381-4F5F-A239-80ACD2266D3F}" srcId="{C7186162-98FB-492E-B1ED-F7A17455C02F}" destId="{68AF2422-9D58-4F94-90DD-E30895622F3F}" srcOrd="2" destOrd="0" parTransId="{A22ACC39-DDFB-40D5-8520-2CE29BD51DE1}" sibTransId="{F03ED4F7-0759-45DF-96E2-5DA9A2A89D5D}"/>
    <dgm:cxn modelId="{012FE6CF-D085-4EDD-8AE6-029A7A9D124B}" type="presOf" srcId="{E402B987-796D-4CD5-9CDD-EB2246310EA1}" destId="{3D698230-B31A-4735-A441-0862BD2DB744}" srcOrd="0" destOrd="0" presId="urn:microsoft.com/office/officeart/2005/8/layout/chevron2"/>
    <dgm:cxn modelId="{1B4ABF43-1DF8-4C5E-A8BD-9B76BDEC671D}" type="presOf" srcId="{F9CBC29E-7409-4131-A310-5F7DFB11D4A8}" destId="{9934F3A2-6160-4B59-900C-71A0DAEA4230}" srcOrd="0" destOrd="2" presId="urn:microsoft.com/office/officeart/2005/8/layout/chevron2"/>
    <dgm:cxn modelId="{9F2A3C57-8174-4F89-9A3D-7B8C349252DF}" type="presOf" srcId="{62157EF7-1522-499B-A688-F3BB05077BC4}" destId="{9934F3A2-6160-4B59-900C-71A0DAEA4230}" srcOrd="0" destOrd="3" presId="urn:microsoft.com/office/officeart/2005/8/layout/chevron2"/>
    <dgm:cxn modelId="{F060C2AA-287B-458C-ADD5-AC2BE2AD52D0}" srcId="{68AF2422-9D58-4F94-90DD-E30895622F3F}" destId="{E402B987-796D-4CD5-9CDD-EB2246310EA1}" srcOrd="0" destOrd="0" parTransId="{83B717C3-DEB9-46B5-AD22-A00065E70068}" sibTransId="{2B76D44A-1DB2-4DE1-A683-72BB4AE4E236}"/>
    <dgm:cxn modelId="{4E82F152-780A-4AE4-8239-F2C21DEF40AA}" type="presOf" srcId="{FAEBDE84-88B4-4E24-8B7E-74C1E493180E}" destId="{9934F3A2-6160-4B59-900C-71A0DAEA4230}" srcOrd="0" destOrd="4" presId="urn:microsoft.com/office/officeart/2005/8/layout/chevron2"/>
    <dgm:cxn modelId="{4142D45C-4A4D-4E33-8EC3-0A911CE7D60D}" type="presOf" srcId="{283217F0-FA86-4061-8612-9E2748BB70CB}" destId="{9934F3A2-6160-4B59-900C-71A0DAEA4230}" srcOrd="0" destOrd="6" presId="urn:microsoft.com/office/officeart/2005/8/layout/chevron2"/>
    <dgm:cxn modelId="{CB51A4E5-C8F9-4DA4-AFBB-D57B9FA5E1DC}" type="presOf" srcId="{C3BAF08C-3A05-449A-86C8-88BDCF2E49D4}" destId="{9934F3A2-6160-4B59-900C-71A0DAEA4230}" srcOrd="0" destOrd="1" presId="urn:microsoft.com/office/officeart/2005/8/layout/chevron2"/>
    <dgm:cxn modelId="{DEBA09F3-68F8-4F5B-B659-5AEB7C754463}" srcId="{8D10ECA7-0AB8-4EC9-8067-C7B65489723B}" destId="{62157EF7-1522-499B-A688-F3BB05077BC4}" srcOrd="3" destOrd="0" parTransId="{5694F66F-1E96-4C74-8099-BAB01F16DDF2}" sibTransId="{1D2458C7-13A6-4C82-9089-8342E0681857}"/>
    <dgm:cxn modelId="{AC7499A8-C8A8-46C8-A7EA-C5A51B6FCC43}" srcId="{8D10ECA7-0AB8-4EC9-8067-C7B65489723B}" destId="{F9CBC29E-7409-4131-A310-5F7DFB11D4A8}" srcOrd="2" destOrd="0" parTransId="{8F70F36D-05E6-4911-B979-9AA7B6B7D740}" sibTransId="{9B1650D0-FA19-4032-BA23-2D87E7D226D1}"/>
    <dgm:cxn modelId="{A1E1F1FB-7086-4195-83C9-5B45965F0C60}" srcId="{C7186162-98FB-492E-B1ED-F7A17455C02F}" destId="{3E0E63F3-413A-4530-A7A1-617D99FDAD63}" srcOrd="1" destOrd="0" parTransId="{0AA6D357-C9A1-406C-9E3E-7238A7EF0EF9}" sibTransId="{DBA84509-5D40-40DE-962D-4CFD255D89CA}"/>
    <dgm:cxn modelId="{5ADE4982-1C5E-4248-9030-762FCFDEE74A}" type="presOf" srcId="{3E0E63F3-413A-4530-A7A1-617D99FDAD63}" destId="{31B78340-0F5B-4378-A823-914B6B88B9D6}" srcOrd="0" destOrd="0" presId="urn:microsoft.com/office/officeart/2005/8/layout/chevron2"/>
    <dgm:cxn modelId="{55B1494D-6ADB-49E1-BE76-3E609CEB6ED0}" srcId="{8D10ECA7-0AB8-4EC9-8067-C7B65489723B}" destId="{7311FB75-9192-4B83-B75A-1DBB2D21B5CC}" srcOrd="5" destOrd="0" parTransId="{B3DA31A8-2A27-478B-A754-5B47E8D722A5}" sibTransId="{3996E8C6-E303-45BE-9370-EEE51A55A2D3}"/>
    <dgm:cxn modelId="{E5CFAE4D-E2C9-44D6-A61B-7F49978D0B02}" srcId="{8D10ECA7-0AB8-4EC9-8067-C7B65489723B}" destId="{C3BAF08C-3A05-449A-86C8-88BDCF2E49D4}" srcOrd="1" destOrd="0" parTransId="{7162CA1D-C04C-4B5B-8E06-534946CD6D05}" sibTransId="{77D64DD3-FD03-443E-952F-D0AF5B6F4E16}"/>
    <dgm:cxn modelId="{1B49DD2E-62E6-446A-9879-A7D18E9717E2}" type="presOf" srcId="{7311FB75-9192-4B83-B75A-1DBB2D21B5CC}" destId="{9934F3A2-6160-4B59-900C-71A0DAEA4230}" srcOrd="0" destOrd="5" presId="urn:microsoft.com/office/officeart/2005/8/layout/chevron2"/>
    <dgm:cxn modelId="{DB7C7C65-D066-4A7F-9A6E-B5806D118E6C}" type="presOf" srcId="{A0705553-3C8C-47D1-8C03-30308FF31C9F}" destId="{13ED62F9-1154-4AC7-8FD6-D0A6644F18E1}" srcOrd="0" destOrd="0" presId="urn:microsoft.com/office/officeart/2005/8/layout/chevron2"/>
    <dgm:cxn modelId="{6E22512A-E3D8-40FA-926E-84D6A5201839}" srcId="{3E0E63F3-413A-4530-A7A1-617D99FDAD63}" destId="{A0705553-3C8C-47D1-8C03-30308FF31C9F}" srcOrd="0" destOrd="0" parTransId="{AEF3A5A0-3787-4DB6-BFB8-0DCC9DE7EE0D}" sibTransId="{098DE9C6-F106-4D7D-BF79-FA31A27694D7}"/>
    <dgm:cxn modelId="{FE356944-BBAF-458B-B479-43E02731EDB1}" type="presOf" srcId="{8D10ECA7-0AB8-4EC9-8067-C7B65489723B}" destId="{28735141-76C1-4136-AC46-4D6AD4872289}" srcOrd="0" destOrd="0" presId="urn:microsoft.com/office/officeart/2005/8/layout/chevron2"/>
    <dgm:cxn modelId="{672ED1DA-C1DB-4838-A72C-78EA19190DE0}" type="presOf" srcId="{ABF864E9-4A7D-4449-AB5F-D44AAFB73F64}" destId="{13ED62F9-1154-4AC7-8FD6-D0A6644F18E1}" srcOrd="0" destOrd="2" presId="urn:microsoft.com/office/officeart/2005/8/layout/chevron2"/>
    <dgm:cxn modelId="{F4305C00-6642-4587-B283-6D8476BBCA43}" srcId="{8D10ECA7-0AB8-4EC9-8067-C7B65489723B}" destId="{1073F9D9-8E9E-4209-872A-E605DA545F64}" srcOrd="0" destOrd="0" parTransId="{943549C0-2054-4C3A-A932-9B56F6C64EEC}" sibTransId="{6C5EDB4D-476A-42D5-AA8A-D4E616D5FAA0}"/>
    <dgm:cxn modelId="{6DA7282E-CD78-4DF4-B112-209B1C7A8D63}" srcId="{8D10ECA7-0AB8-4EC9-8067-C7B65489723B}" destId="{FAEBDE84-88B4-4E24-8B7E-74C1E493180E}" srcOrd="4" destOrd="0" parTransId="{34ED39B9-BAC7-429A-807B-E5901429CD23}" sibTransId="{C5792057-9936-4372-8229-C40E6BF56AD7}"/>
    <dgm:cxn modelId="{A4605E44-497B-4C9B-8D18-28570BC6F0B2}" srcId="{8D10ECA7-0AB8-4EC9-8067-C7B65489723B}" destId="{283217F0-FA86-4061-8612-9E2748BB70CB}" srcOrd="6" destOrd="0" parTransId="{8EA4371D-DAA5-48F6-8659-3EB9F260A6C0}" sibTransId="{81B99781-D812-4F7D-B3FD-99FBC6993040}"/>
    <dgm:cxn modelId="{0394B98F-D6B4-4D89-A9E8-5B09373ACCDB}" type="presOf" srcId="{126FF7F2-78CC-4F84-85D8-0FE5A6693B70}" destId="{13ED62F9-1154-4AC7-8FD6-D0A6644F18E1}" srcOrd="0" destOrd="1" presId="urn:microsoft.com/office/officeart/2005/8/layout/chevron2"/>
    <dgm:cxn modelId="{6D15BDF7-111A-4084-BF2A-4E6BADA7E591}" srcId="{3E0E63F3-413A-4530-A7A1-617D99FDAD63}" destId="{ABF864E9-4A7D-4449-AB5F-D44AAFB73F64}" srcOrd="2" destOrd="0" parTransId="{F46740DB-B617-40AB-BD6A-5B0808BBDC24}" sibTransId="{0DACD6D2-EFD6-4C4F-9DA0-F8CDB2CEC98C}"/>
    <dgm:cxn modelId="{F69C8E9A-CA85-4D30-8AF1-5BD008F3AAF1}" type="presParOf" srcId="{4DAD4103-B701-4B25-9B7B-6D55B4D2ACCF}" destId="{8878023D-CA7E-41EB-BD79-1F5A574D3263}" srcOrd="0" destOrd="0" presId="urn:microsoft.com/office/officeart/2005/8/layout/chevron2"/>
    <dgm:cxn modelId="{9EF6AE48-2437-4E5A-9737-818B50C0F3D2}" type="presParOf" srcId="{8878023D-CA7E-41EB-BD79-1F5A574D3263}" destId="{28735141-76C1-4136-AC46-4D6AD4872289}" srcOrd="0" destOrd="0" presId="urn:microsoft.com/office/officeart/2005/8/layout/chevron2"/>
    <dgm:cxn modelId="{20EA0155-3862-448D-98EC-81BC695C7285}" type="presParOf" srcId="{8878023D-CA7E-41EB-BD79-1F5A574D3263}" destId="{9934F3A2-6160-4B59-900C-71A0DAEA4230}" srcOrd="1" destOrd="0" presId="urn:microsoft.com/office/officeart/2005/8/layout/chevron2"/>
    <dgm:cxn modelId="{BD0E642A-1FDE-40D6-A70C-2B3C0FF1A119}" type="presParOf" srcId="{4DAD4103-B701-4B25-9B7B-6D55B4D2ACCF}" destId="{72B15997-D241-48B3-8DCC-CA52AB1A49E9}" srcOrd="1" destOrd="0" presId="urn:microsoft.com/office/officeart/2005/8/layout/chevron2"/>
    <dgm:cxn modelId="{BFA1AA47-0338-48FE-910E-45F2C1FFBDDC}" type="presParOf" srcId="{4DAD4103-B701-4B25-9B7B-6D55B4D2ACCF}" destId="{0551288E-4C6A-46FC-ABAF-C0E569D3F237}" srcOrd="2" destOrd="0" presId="urn:microsoft.com/office/officeart/2005/8/layout/chevron2"/>
    <dgm:cxn modelId="{E41AD2D5-D77D-4948-B649-1F4B55A213AE}" type="presParOf" srcId="{0551288E-4C6A-46FC-ABAF-C0E569D3F237}" destId="{31B78340-0F5B-4378-A823-914B6B88B9D6}" srcOrd="0" destOrd="0" presId="urn:microsoft.com/office/officeart/2005/8/layout/chevron2"/>
    <dgm:cxn modelId="{9C26466E-FFCF-4B18-90A9-6AA73B89EA13}" type="presParOf" srcId="{0551288E-4C6A-46FC-ABAF-C0E569D3F237}" destId="{13ED62F9-1154-4AC7-8FD6-D0A6644F18E1}" srcOrd="1" destOrd="0" presId="urn:microsoft.com/office/officeart/2005/8/layout/chevron2"/>
    <dgm:cxn modelId="{0D7105C4-0F7B-4D4A-B12D-4856D6E9873A}" type="presParOf" srcId="{4DAD4103-B701-4B25-9B7B-6D55B4D2ACCF}" destId="{35C6AEA3-BEC1-44F2-84BE-FB45DA68EAA9}" srcOrd="3" destOrd="0" presId="urn:microsoft.com/office/officeart/2005/8/layout/chevron2"/>
    <dgm:cxn modelId="{CB7EFFE4-62F4-4D39-BD08-F72F9A016987}" type="presParOf" srcId="{4DAD4103-B701-4B25-9B7B-6D55B4D2ACCF}" destId="{AE356A3B-CDA2-45F1-99A8-42479EADAE95}" srcOrd="4" destOrd="0" presId="urn:microsoft.com/office/officeart/2005/8/layout/chevron2"/>
    <dgm:cxn modelId="{819AAC12-9002-499F-9E7C-7C0C43E25AE3}" type="presParOf" srcId="{AE356A3B-CDA2-45F1-99A8-42479EADAE95}" destId="{6E812C5B-B633-42C2-B689-A67729F59D20}" srcOrd="0" destOrd="0" presId="urn:microsoft.com/office/officeart/2005/8/layout/chevron2"/>
    <dgm:cxn modelId="{0A7D8531-3CCD-4796-88E8-F8A7985687AE}" type="presParOf" srcId="{AE356A3B-CDA2-45F1-99A8-42479EADAE95}" destId="{3D698230-B31A-4735-A441-0862BD2DB744}"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0.1028</cdr:x>
      <cdr:y>0.7978</cdr:y>
    </cdr:from>
    <cdr:to>
      <cdr:x>0.86594</cdr:x>
      <cdr:y>1</cdr:y>
    </cdr:to>
    <cdr:pic>
      <cdr:nvPicPr>
        <cdr:cNvPr id="3"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785818" y="4445494"/>
          <a:ext cx="5833278" cy="1126694"/>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4975" cy="47625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9375" y="0"/>
            <a:ext cx="2974975" cy="476250"/>
          </a:xfrm>
          <a:prstGeom prst="rect">
            <a:avLst/>
          </a:prstGeom>
        </p:spPr>
        <p:txBody>
          <a:bodyPr vert="horz" lIns="91440" tIns="45720" rIns="91440" bIns="45720" rtlCol="0"/>
          <a:lstStyle>
            <a:lvl1pPr algn="r">
              <a:defRPr sz="1200"/>
            </a:lvl1pPr>
          </a:lstStyle>
          <a:p>
            <a:fld id="{3065303E-373A-4026-A5E4-F3B2B185933A}" type="datetimeFigureOut">
              <a:rPr lang="pt-BR" smtClean="0"/>
              <a:pPr/>
              <a:t>24/05/2016</a:t>
            </a:fld>
            <a:endParaRPr lang="pt-BR"/>
          </a:p>
        </p:txBody>
      </p:sp>
      <p:sp>
        <p:nvSpPr>
          <p:cNvPr id="4" name="Espaço Reservado para Rodapé 3"/>
          <p:cNvSpPr>
            <a:spLocks noGrp="1"/>
          </p:cNvSpPr>
          <p:nvPr>
            <p:ph type="ftr" sz="quarter" idx="2"/>
          </p:nvPr>
        </p:nvSpPr>
        <p:spPr>
          <a:xfrm>
            <a:off x="0" y="9061450"/>
            <a:ext cx="2974975" cy="47625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9375" y="9061450"/>
            <a:ext cx="2974975" cy="476250"/>
          </a:xfrm>
          <a:prstGeom prst="rect">
            <a:avLst/>
          </a:prstGeom>
        </p:spPr>
        <p:txBody>
          <a:bodyPr vert="horz" lIns="91440" tIns="45720" rIns="91440" bIns="45720" rtlCol="0" anchor="b"/>
          <a:lstStyle>
            <a:lvl1pPr algn="r">
              <a:defRPr sz="1200"/>
            </a:lvl1pPr>
          </a:lstStyle>
          <a:p>
            <a:fld id="{21809972-E18E-4F45-A1BA-248BC58A24C4}" type="slidenum">
              <a:rPr lang="pt-BR" smtClean="0"/>
              <a:pPr/>
              <a:t>‹nº›</a:t>
            </a:fld>
            <a:endParaRPr lang="pt-B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AutoShape 1"/>
          <p:cNvSpPr>
            <a:spLocks noChangeArrowheads="1"/>
          </p:cNvSpPr>
          <p:nvPr/>
        </p:nvSpPr>
        <p:spPr bwMode="auto">
          <a:xfrm>
            <a:off x="0" y="0"/>
            <a:ext cx="6865938" cy="9539288"/>
          </a:xfrm>
          <a:prstGeom prst="roundRect">
            <a:avLst>
              <a:gd name="adj" fmla="val 19"/>
            </a:avLst>
          </a:prstGeom>
          <a:solidFill>
            <a:srgbClr val="FFFFFF"/>
          </a:solidFill>
          <a:ln w="9525">
            <a:noFill/>
            <a:round/>
            <a:headEnd/>
            <a:tailEnd/>
          </a:ln>
          <a:effectLst/>
        </p:spPr>
        <p:txBody>
          <a:bodyPr wrap="none" anchor="ctr"/>
          <a:lstStyle/>
          <a:p>
            <a:pPr>
              <a:defRPr/>
            </a:pPr>
            <a:endParaRPr lang="pt-BR" altLang="pt-BR"/>
          </a:p>
        </p:txBody>
      </p:sp>
      <p:sp>
        <p:nvSpPr>
          <p:cNvPr id="47107" name="AutoShape 2"/>
          <p:cNvSpPr>
            <a:spLocks noChangeArrowheads="1"/>
          </p:cNvSpPr>
          <p:nvPr/>
        </p:nvSpPr>
        <p:spPr bwMode="auto">
          <a:xfrm>
            <a:off x="0" y="0"/>
            <a:ext cx="6865938" cy="9540875"/>
          </a:xfrm>
          <a:prstGeom prst="roundRect">
            <a:avLst>
              <a:gd name="adj" fmla="val 19"/>
            </a:avLst>
          </a:prstGeom>
          <a:solidFill>
            <a:srgbClr val="FFFFFF"/>
          </a:solidFill>
          <a:ln w="9525">
            <a:noFill/>
            <a:round/>
            <a:headEnd/>
            <a:tailEnd/>
          </a:ln>
          <a:effectLst/>
        </p:spPr>
        <p:txBody>
          <a:bodyPr wrap="none" anchor="ctr"/>
          <a:lstStyle/>
          <a:p>
            <a:pPr>
              <a:defRPr/>
            </a:pPr>
            <a:endParaRPr lang="pt-BR" altLang="pt-BR"/>
          </a:p>
        </p:txBody>
      </p:sp>
      <p:sp>
        <p:nvSpPr>
          <p:cNvPr id="47108" name="AutoShape 3"/>
          <p:cNvSpPr>
            <a:spLocks noChangeArrowheads="1"/>
          </p:cNvSpPr>
          <p:nvPr/>
        </p:nvSpPr>
        <p:spPr bwMode="auto">
          <a:xfrm>
            <a:off x="0" y="0"/>
            <a:ext cx="6865938" cy="9540875"/>
          </a:xfrm>
          <a:prstGeom prst="roundRect">
            <a:avLst>
              <a:gd name="adj" fmla="val 19"/>
            </a:avLst>
          </a:prstGeom>
          <a:solidFill>
            <a:srgbClr val="FFFFFF"/>
          </a:solidFill>
          <a:ln w="9525">
            <a:noFill/>
            <a:round/>
            <a:headEnd/>
            <a:tailEnd/>
          </a:ln>
          <a:effectLst/>
        </p:spPr>
        <p:txBody>
          <a:bodyPr wrap="none" anchor="ctr"/>
          <a:lstStyle/>
          <a:p>
            <a:pPr>
              <a:defRPr/>
            </a:pPr>
            <a:endParaRPr lang="pt-BR" altLang="pt-BR"/>
          </a:p>
        </p:txBody>
      </p:sp>
      <p:sp>
        <p:nvSpPr>
          <p:cNvPr id="47109" name="AutoShape 4"/>
          <p:cNvSpPr>
            <a:spLocks noChangeArrowheads="1"/>
          </p:cNvSpPr>
          <p:nvPr/>
        </p:nvSpPr>
        <p:spPr bwMode="auto">
          <a:xfrm>
            <a:off x="0" y="0"/>
            <a:ext cx="6865938" cy="9540875"/>
          </a:xfrm>
          <a:prstGeom prst="roundRect">
            <a:avLst>
              <a:gd name="adj" fmla="val 19"/>
            </a:avLst>
          </a:prstGeom>
          <a:solidFill>
            <a:srgbClr val="FFFFFF"/>
          </a:solidFill>
          <a:ln w="9525">
            <a:noFill/>
            <a:round/>
            <a:headEnd/>
            <a:tailEnd/>
          </a:ln>
          <a:effectLst/>
        </p:spPr>
        <p:txBody>
          <a:bodyPr wrap="none" anchor="ctr"/>
          <a:lstStyle/>
          <a:p>
            <a:pPr>
              <a:defRPr/>
            </a:pPr>
            <a:endParaRPr lang="pt-BR" altLang="pt-BR"/>
          </a:p>
        </p:txBody>
      </p:sp>
      <p:sp>
        <p:nvSpPr>
          <p:cNvPr id="47110" name="AutoShape 5"/>
          <p:cNvSpPr>
            <a:spLocks noChangeArrowheads="1"/>
          </p:cNvSpPr>
          <p:nvPr/>
        </p:nvSpPr>
        <p:spPr bwMode="auto">
          <a:xfrm>
            <a:off x="0" y="0"/>
            <a:ext cx="6865938" cy="9540875"/>
          </a:xfrm>
          <a:prstGeom prst="roundRect">
            <a:avLst>
              <a:gd name="adj" fmla="val 19"/>
            </a:avLst>
          </a:prstGeom>
          <a:solidFill>
            <a:srgbClr val="FFFFFF"/>
          </a:solidFill>
          <a:ln w="9525">
            <a:noFill/>
            <a:round/>
            <a:headEnd/>
            <a:tailEnd/>
          </a:ln>
          <a:effectLst/>
        </p:spPr>
        <p:txBody>
          <a:bodyPr wrap="none" anchor="ctr"/>
          <a:lstStyle/>
          <a:p>
            <a:pPr>
              <a:defRPr/>
            </a:pPr>
            <a:endParaRPr lang="pt-BR" altLang="pt-BR"/>
          </a:p>
        </p:txBody>
      </p:sp>
      <p:sp>
        <p:nvSpPr>
          <p:cNvPr id="47111" name="AutoShape 6"/>
          <p:cNvSpPr>
            <a:spLocks noChangeArrowheads="1"/>
          </p:cNvSpPr>
          <p:nvPr/>
        </p:nvSpPr>
        <p:spPr bwMode="auto">
          <a:xfrm>
            <a:off x="0" y="0"/>
            <a:ext cx="6865938" cy="9540875"/>
          </a:xfrm>
          <a:prstGeom prst="roundRect">
            <a:avLst>
              <a:gd name="adj" fmla="val 19"/>
            </a:avLst>
          </a:prstGeom>
          <a:solidFill>
            <a:srgbClr val="FFFFFF"/>
          </a:solidFill>
          <a:ln w="9525">
            <a:noFill/>
            <a:round/>
            <a:headEnd/>
            <a:tailEnd/>
          </a:ln>
          <a:effectLst/>
        </p:spPr>
        <p:txBody>
          <a:bodyPr wrap="none" anchor="ctr"/>
          <a:lstStyle/>
          <a:p>
            <a:pPr>
              <a:defRPr/>
            </a:pPr>
            <a:endParaRPr lang="pt-BR" altLang="pt-BR"/>
          </a:p>
        </p:txBody>
      </p:sp>
      <p:sp>
        <p:nvSpPr>
          <p:cNvPr id="47112" name="AutoShape 7"/>
          <p:cNvSpPr>
            <a:spLocks noChangeArrowheads="1"/>
          </p:cNvSpPr>
          <p:nvPr/>
        </p:nvSpPr>
        <p:spPr bwMode="auto">
          <a:xfrm>
            <a:off x="0" y="0"/>
            <a:ext cx="6865938" cy="9540875"/>
          </a:xfrm>
          <a:prstGeom prst="roundRect">
            <a:avLst>
              <a:gd name="adj" fmla="val 19"/>
            </a:avLst>
          </a:prstGeom>
          <a:solidFill>
            <a:srgbClr val="FFFFFF"/>
          </a:solidFill>
          <a:ln w="9525">
            <a:noFill/>
            <a:round/>
            <a:headEnd/>
            <a:tailEnd/>
          </a:ln>
          <a:effectLst/>
        </p:spPr>
        <p:txBody>
          <a:bodyPr wrap="none" anchor="ctr"/>
          <a:lstStyle/>
          <a:p>
            <a:pPr>
              <a:defRPr/>
            </a:pPr>
            <a:endParaRPr lang="pt-BR" altLang="pt-BR"/>
          </a:p>
        </p:txBody>
      </p:sp>
      <p:sp>
        <p:nvSpPr>
          <p:cNvPr id="47113" name="Text Box 8"/>
          <p:cNvSpPr txBox="1">
            <a:spLocks noChangeArrowheads="1"/>
          </p:cNvSpPr>
          <p:nvPr/>
        </p:nvSpPr>
        <p:spPr bwMode="auto">
          <a:xfrm>
            <a:off x="0" y="0"/>
            <a:ext cx="2974975" cy="477838"/>
          </a:xfrm>
          <a:prstGeom prst="rect">
            <a:avLst/>
          </a:prstGeom>
          <a:noFill/>
          <a:ln w="9525">
            <a:noFill/>
            <a:round/>
            <a:headEnd/>
            <a:tailEnd/>
          </a:ln>
          <a:effectLst/>
        </p:spPr>
        <p:txBody>
          <a:bodyPr wrap="none" anchor="ctr"/>
          <a:lstStyle/>
          <a:p>
            <a:pPr>
              <a:defRPr/>
            </a:pPr>
            <a:endParaRPr lang="pt-BR" altLang="pt-BR"/>
          </a:p>
        </p:txBody>
      </p:sp>
      <p:sp>
        <p:nvSpPr>
          <p:cNvPr id="47114" name="Text Box 9"/>
          <p:cNvSpPr txBox="1">
            <a:spLocks noChangeArrowheads="1"/>
          </p:cNvSpPr>
          <p:nvPr/>
        </p:nvSpPr>
        <p:spPr bwMode="auto">
          <a:xfrm>
            <a:off x="3890963" y="0"/>
            <a:ext cx="2965450" cy="468313"/>
          </a:xfrm>
          <a:prstGeom prst="rect">
            <a:avLst/>
          </a:prstGeom>
          <a:noFill/>
          <a:ln w="9525">
            <a:noFill/>
            <a:round/>
            <a:headEnd/>
            <a:tailEnd/>
          </a:ln>
          <a:effectLst/>
        </p:spPr>
        <p:txBody>
          <a:bodyPr wrap="none" anchor="ctr"/>
          <a:lstStyle/>
          <a:p>
            <a:pPr>
              <a:defRPr/>
            </a:pPr>
            <a:endParaRPr lang="pt-BR" altLang="pt-BR"/>
          </a:p>
        </p:txBody>
      </p:sp>
      <p:sp>
        <p:nvSpPr>
          <p:cNvPr id="47115" name="Rectangle 10"/>
          <p:cNvSpPr>
            <a:spLocks noGrp="1" noRot="1" noChangeAspect="1" noChangeArrowheads="1"/>
          </p:cNvSpPr>
          <p:nvPr>
            <p:ph type="sldImg"/>
          </p:nvPr>
        </p:nvSpPr>
        <p:spPr bwMode="auto">
          <a:xfrm>
            <a:off x="1049338" y="715963"/>
            <a:ext cx="4757737" cy="3567112"/>
          </a:xfrm>
          <a:prstGeom prst="rect">
            <a:avLst/>
          </a:prstGeom>
          <a:noFill/>
          <a:ln w="12600" cap="sq">
            <a:solidFill>
              <a:srgbClr val="000000"/>
            </a:solidFill>
            <a:miter lim="800000"/>
            <a:headEnd/>
            <a:tailEnd/>
          </a:ln>
        </p:spPr>
      </p:sp>
      <p:sp>
        <p:nvSpPr>
          <p:cNvPr id="2059" name="Rectangle 11"/>
          <p:cNvSpPr>
            <a:spLocks noGrp="1" noChangeArrowheads="1"/>
          </p:cNvSpPr>
          <p:nvPr>
            <p:ph type="body"/>
          </p:nvPr>
        </p:nvSpPr>
        <p:spPr bwMode="auto">
          <a:xfrm>
            <a:off x="685800" y="4532313"/>
            <a:ext cx="5484813" cy="4283075"/>
          </a:xfrm>
          <a:prstGeom prst="rect">
            <a:avLst/>
          </a:prstGeom>
          <a:noFill/>
          <a:ln>
            <a:noFill/>
          </a:ln>
          <a:effectLst/>
          <a:extLst>
            <a:ext uri="{909E8E84-426E-40DD-AFC4-6F175D3DCCD1}"/>
            <a:ext uri="{91240B29-F687-4F45-9708-019B960494DF}"/>
            <a:ext uri="{AF507438-7753-43E0-B8FC-AC1667EBCBE1}"/>
          </a:extLst>
        </p:spPr>
        <p:txBody>
          <a:bodyPr vert="horz" wrap="square" lIns="93960" tIns="46800" rIns="93960" bIns="46800" numCol="1" anchor="t" anchorCtr="0" compatLnSpc="1">
            <a:prstTxWarp prst="textNoShape">
              <a:avLst/>
            </a:prstTxWarp>
          </a:bodyPr>
          <a:lstStyle/>
          <a:p>
            <a:pPr lvl="0"/>
            <a:endParaRPr lang="pt-BR" noProof="0" smtClean="0"/>
          </a:p>
        </p:txBody>
      </p:sp>
      <p:sp>
        <p:nvSpPr>
          <p:cNvPr id="47117" name="Text Box 12"/>
          <p:cNvSpPr txBox="1">
            <a:spLocks noChangeArrowheads="1"/>
          </p:cNvSpPr>
          <p:nvPr/>
        </p:nvSpPr>
        <p:spPr bwMode="auto">
          <a:xfrm>
            <a:off x="0" y="9063038"/>
            <a:ext cx="2974975" cy="476250"/>
          </a:xfrm>
          <a:prstGeom prst="rect">
            <a:avLst/>
          </a:prstGeom>
          <a:noFill/>
          <a:ln w="9525">
            <a:noFill/>
            <a:round/>
            <a:headEnd/>
            <a:tailEnd/>
          </a:ln>
          <a:effectLst/>
        </p:spPr>
        <p:txBody>
          <a:bodyPr wrap="none" anchor="ctr"/>
          <a:lstStyle/>
          <a:p>
            <a:pPr>
              <a:defRPr/>
            </a:pPr>
            <a:endParaRPr lang="pt-BR" altLang="pt-BR"/>
          </a:p>
        </p:txBody>
      </p:sp>
      <p:sp>
        <p:nvSpPr>
          <p:cNvPr id="2061" name="Rectangle 13"/>
          <p:cNvSpPr>
            <a:spLocks noGrp="1" noChangeArrowheads="1"/>
          </p:cNvSpPr>
          <p:nvPr>
            <p:ph type="sldNum"/>
          </p:nvPr>
        </p:nvSpPr>
        <p:spPr bwMode="auto">
          <a:xfrm>
            <a:off x="3890963" y="9063038"/>
            <a:ext cx="2963862" cy="465137"/>
          </a:xfrm>
          <a:prstGeom prst="rect">
            <a:avLst/>
          </a:prstGeom>
          <a:noFill/>
          <a:ln>
            <a:noFill/>
          </a:ln>
          <a:effectLst/>
          <a:extLst>
            <a:ext uri="{909E8E84-426E-40DD-AFC4-6F175D3DCCD1}"/>
            <a:ext uri="{91240B29-F687-4F45-9708-019B960494DF}"/>
            <a:ext uri="{AF507438-7753-43E0-B8FC-AC1667EBCBE1}"/>
          </a:extLst>
        </p:spPr>
        <p:txBody>
          <a:bodyPr vert="horz" wrap="square" lIns="93960" tIns="46800" rIns="93960" bIns="46800" numCol="1" anchor="b" anchorCtr="0" compatLnSpc="1">
            <a:prstTxWarp prst="textNoShape">
              <a:avLst/>
            </a:prstTxWarp>
          </a:bodyPr>
          <a:lstStyle>
            <a:lvl1pPr algn="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300">
                <a:solidFill>
                  <a:srgbClr val="898989"/>
                </a:solidFill>
                <a:latin typeface="Calibri" pitchFamily="32" charset="0"/>
                <a:ea typeface="Microsoft YaHei" pitchFamily="32" charset="-122"/>
              </a:defRPr>
            </a:lvl1pPr>
          </a:lstStyle>
          <a:p>
            <a:pPr>
              <a:defRPr/>
            </a:pPr>
            <a:fld id="{B24DC4DF-2789-4411-BB91-4518F244C0D8}" type="slidenum">
              <a:rPr lang="pt-BR"/>
              <a:pPr>
                <a:defRPr/>
              </a:pPr>
              <a:t>‹nº›</a:t>
            </a:fld>
            <a:endParaRPr lang="pt-B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pPr>
              <a:defRPr/>
            </a:pPr>
            <a:fld id="{7915FE0A-FD24-42E8-8F17-D8136F498A6E}" type="datetime1">
              <a:rPr lang="pt-BR" smtClean="0"/>
              <a:pPr>
                <a:defRPr/>
              </a:pPr>
              <a:t>24/05/2016</a:t>
            </a:fld>
            <a:endParaRPr lang="pt-BR"/>
          </a:p>
        </p:txBody>
      </p:sp>
      <p:sp>
        <p:nvSpPr>
          <p:cNvPr id="19" name="Espaço Reservado para Rodapé 18"/>
          <p:cNvSpPr>
            <a:spLocks noGrp="1"/>
          </p:cNvSpPr>
          <p:nvPr>
            <p:ph type="ftr" sz="quarter" idx="11"/>
          </p:nvPr>
        </p:nvSpPr>
        <p:spPr/>
        <p:txBody>
          <a:bodyPr/>
          <a:lstStyle/>
          <a:p>
            <a:pPr>
              <a:defRPr/>
            </a:pPr>
            <a:endParaRPr lang="en-US"/>
          </a:p>
        </p:txBody>
      </p:sp>
      <p:sp>
        <p:nvSpPr>
          <p:cNvPr id="27" name="Espaço Reservado para Número de Slide 26"/>
          <p:cNvSpPr>
            <a:spLocks noGrp="1"/>
          </p:cNvSpPr>
          <p:nvPr>
            <p:ph type="sldNum" sz="quarter" idx="12"/>
          </p:nvPr>
        </p:nvSpPr>
        <p:spPr/>
        <p:txBody>
          <a:bodyPr/>
          <a:lstStyle/>
          <a:p>
            <a:pPr>
              <a:defRPr/>
            </a:pPr>
            <a:fld id="{4EE74EC2-D5FC-4699-8496-4EE187746D02}" type="slidenum">
              <a:rPr lang="pt-BR" smtClean="0"/>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a:defRPr/>
            </a:pPr>
            <a:fld id="{91B6675E-D306-4743-AAEF-D51681020C4E}" type="datetime1">
              <a:rPr lang="pt-BR" smtClean="0"/>
              <a:pPr>
                <a:defRPr/>
              </a:pPr>
              <a:t>24/05/2016</a:t>
            </a:fld>
            <a:endParaRPr lang="pt-BR"/>
          </a:p>
        </p:txBody>
      </p:sp>
      <p:sp>
        <p:nvSpPr>
          <p:cNvPr id="5" name="Espaço Reservado para Rodapé 4"/>
          <p:cNvSpPr>
            <a:spLocks noGrp="1"/>
          </p:cNvSpPr>
          <p:nvPr>
            <p:ph type="ftr" sz="quarter" idx="11"/>
          </p:nvPr>
        </p:nvSpPr>
        <p:spPr/>
        <p:txBody>
          <a:bodyPr/>
          <a:lstStyle/>
          <a:p>
            <a:pPr>
              <a:defRPr/>
            </a:pPr>
            <a:endParaRPr lang="en-US"/>
          </a:p>
        </p:txBody>
      </p:sp>
      <p:sp>
        <p:nvSpPr>
          <p:cNvPr id="6" name="Espaço Reservado para Número de Slide 5"/>
          <p:cNvSpPr>
            <a:spLocks noGrp="1"/>
          </p:cNvSpPr>
          <p:nvPr>
            <p:ph type="sldNum" sz="quarter" idx="12"/>
          </p:nvPr>
        </p:nvSpPr>
        <p:spPr/>
        <p:txBody>
          <a:bodyPr/>
          <a:lstStyle/>
          <a:p>
            <a:pPr>
              <a:defRPr/>
            </a:pPr>
            <a:fld id="{77C9E61D-7E06-43ED-A69D-8D821401A3F7}" type="slidenum">
              <a:rPr lang="pt-BR" smtClean="0"/>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a:defRPr/>
            </a:pPr>
            <a:fld id="{65DDAF94-2A79-42BD-8063-ABAE79F77305}" type="datetime1">
              <a:rPr lang="pt-BR" smtClean="0"/>
              <a:pPr>
                <a:defRPr/>
              </a:pPr>
              <a:t>24/05/2016</a:t>
            </a:fld>
            <a:endParaRPr lang="pt-BR"/>
          </a:p>
        </p:txBody>
      </p:sp>
      <p:sp>
        <p:nvSpPr>
          <p:cNvPr id="5" name="Espaço Reservado para Rodapé 4"/>
          <p:cNvSpPr>
            <a:spLocks noGrp="1"/>
          </p:cNvSpPr>
          <p:nvPr>
            <p:ph type="ftr" sz="quarter" idx="11"/>
          </p:nvPr>
        </p:nvSpPr>
        <p:spPr/>
        <p:txBody>
          <a:bodyPr/>
          <a:lstStyle/>
          <a:p>
            <a:pPr>
              <a:defRPr/>
            </a:pPr>
            <a:endParaRPr lang="en-US"/>
          </a:p>
        </p:txBody>
      </p:sp>
      <p:sp>
        <p:nvSpPr>
          <p:cNvPr id="6" name="Espaço Reservado para Número de Slide 5"/>
          <p:cNvSpPr>
            <a:spLocks noGrp="1"/>
          </p:cNvSpPr>
          <p:nvPr>
            <p:ph type="sldNum" sz="quarter" idx="12"/>
          </p:nvPr>
        </p:nvSpPr>
        <p:spPr/>
        <p:txBody>
          <a:bodyPr/>
          <a:lstStyle/>
          <a:p>
            <a:pPr>
              <a:defRPr/>
            </a:pPr>
            <a:fld id="{26BF4365-8713-45D9-A768-3FA90B89EFDF}" type="slidenum">
              <a:rPr lang="pt-BR" smtClean="0"/>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
        <p:nvSpPr>
          <p:cNvPr id="5" name="Espaço Reservado para Rodapé 4"/>
          <p:cNvSpPr>
            <a:spLocks noGrp="1"/>
          </p:cNvSpPr>
          <p:nvPr>
            <p:ph type="ftr" sz="quarter" idx="11"/>
          </p:nvPr>
        </p:nvSpPr>
        <p:spPr/>
        <p:txBody>
          <a:bodyPr/>
          <a:lstStyle/>
          <a:p>
            <a:pPr>
              <a:defRPr/>
            </a:pPr>
            <a:endParaRPr lang="en-US"/>
          </a:p>
        </p:txBody>
      </p:sp>
      <p:sp>
        <p:nvSpPr>
          <p:cNvPr id="6" name="Espaço Reservado para Número de Slide 5"/>
          <p:cNvSpPr>
            <a:spLocks noGrp="1"/>
          </p:cNvSpPr>
          <p:nvPr>
            <p:ph type="sldNum" sz="quarter" idx="12"/>
          </p:nvPr>
        </p:nvSpPr>
        <p:spPr/>
        <p:txBody>
          <a:bodyPr/>
          <a:lstStyle/>
          <a:p>
            <a:pPr>
              <a:defRPr/>
            </a:pPr>
            <a:fld id="{A3E0B4E1-BA91-4B6F-92C8-033B44E0151E}" type="slidenum">
              <a:rPr lang="pt-BR" smtClean="0"/>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pPr>
              <a:defRPr/>
            </a:pPr>
            <a:fld id="{8FA44D41-8FF5-47C2-AD4E-4C391E1932C9}" type="datetime1">
              <a:rPr lang="pt-BR" smtClean="0"/>
              <a:pPr>
                <a:defRPr/>
              </a:pPr>
              <a:t>24/05/2016</a:t>
            </a:fld>
            <a:endParaRPr lang="pt-BR"/>
          </a:p>
        </p:txBody>
      </p:sp>
      <p:sp>
        <p:nvSpPr>
          <p:cNvPr id="5" name="Espaço Reservado para Rodapé 4"/>
          <p:cNvSpPr>
            <a:spLocks noGrp="1"/>
          </p:cNvSpPr>
          <p:nvPr>
            <p:ph type="ftr" sz="quarter" idx="11"/>
          </p:nvPr>
        </p:nvSpPr>
        <p:spPr/>
        <p:txBody>
          <a:bodyPr/>
          <a:lstStyle/>
          <a:p>
            <a:pPr>
              <a:defRPr/>
            </a:pPr>
            <a:endParaRPr lang="en-US"/>
          </a:p>
        </p:txBody>
      </p:sp>
      <p:sp>
        <p:nvSpPr>
          <p:cNvPr id="6" name="Espaço Reservado para Número de Slide 5"/>
          <p:cNvSpPr>
            <a:spLocks noGrp="1"/>
          </p:cNvSpPr>
          <p:nvPr>
            <p:ph type="sldNum" sz="quarter" idx="12"/>
          </p:nvPr>
        </p:nvSpPr>
        <p:spPr/>
        <p:txBody>
          <a:bodyPr/>
          <a:lstStyle/>
          <a:p>
            <a:pPr>
              <a:defRPr/>
            </a:pPr>
            <a:fld id="{5EA20C81-3ED5-4529-AB20-02D31F179D49}" type="slidenum">
              <a:rPr lang="pt-BR" smtClean="0"/>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pPr>
              <a:defRPr/>
            </a:pPr>
            <a:fld id="{5D927573-C176-4296-AE1D-654E43CA830E}" type="datetime1">
              <a:rPr lang="pt-BR" smtClean="0"/>
              <a:pPr>
                <a:defRPr/>
              </a:pPr>
              <a:t>24/05/2016</a:t>
            </a:fld>
            <a:endParaRPr lang="pt-BR"/>
          </a:p>
        </p:txBody>
      </p:sp>
      <p:sp>
        <p:nvSpPr>
          <p:cNvPr id="6" name="Espaço Reservado para Rodapé 5"/>
          <p:cNvSpPr>
            <a:spLocks noGrp="1"/>
          </p:cNvSpPr>
          <p:nvPr>
            <p:ph type="ftr" sz="quarter" idx="11"/>
          </p:nvPr>
        </p:nvSpPr>
        <p:spPr/>
        <p:txBody>
          <a:bodyPr/>
          <a:lstStyle/>
          <a:p>
            <a:pPr>
              <a:defRPr/>
            </a:pPr>
            <a:endParaRPr lang="en-US"/>
          </a:p>
        </p:txBody>
      </p:sp>
      <p:sp>
        <p:nvSpPr>
          <p:cNvPr id="7" name="Espaço Reservado para Número de Slide 6"/>
          <p:cNvSpPr>
            <a:spLocks noGrp="1"/>
          </p:cNvSpPr>
          <p:nvPr>
            <p:ph type="sldNum" sz="quarter" idx="12"/>
          </p:nvPr>
        </p:nvSpPr>
        <p:spPr/>
        <p:txBody>
          <a:bodyPr/>
          <a:lstStyle/>
          <a:p>
            <a:pPr>
              <a:defRPr/>
            </a:pPr>
            <a:fld id="{135AD7DD-6D39-438D-9F07-11C61D6EBA4E}" type="slidenum">
              <a:rPr lang="pt-BR" smtClean="0"/>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pPr>
              <a:defRPr/>
            </a:pPr>
            <a:fld id="{55890035-731F-45F2-AB46-B71F0712F859}" type="datetime1">
              <a:rPr lang="pt-BR" smtClean="0"/>
              <a:pPr>
                <a:defRPr/>
              </a:pPr>
              <a:t>24/05/2016</a:t>
            </a:fld>
            <a:endParaRPr lang="pt-BR"/>
          </a:p>
        </p:txBody>
      </p:sp>
      <p:sp>
        <p:nvSpPr>
          <p:cNvPr id="8" name="Espaço Reservado para Rodapé 7"/>
          <p:cNvSpPr>
            <a:spLocks noGrp="1"/>
          </p:cNvSpPr>
          <p:nvPr>
            <p:ph type="ftr" sz="quarter" idx="11"/>
          </p:nvPr>
        </p:nvSpPr>
        <p:spPr/>
        <p:txBody>
          <a:bodyPr/>
          <a:lstStyle/>
          <a:p>
            <a:pPr>
              <a:defRPr/>
            </a:pPr>
            <a:endParaRPr lang="en-US"/>
          </a:p>
        </p:txBody>
      </p:sp>
      <p:sp>
        <p:nvSpPr>
          <p:cNvPr id="9" name="Espaço Reservado para Número de Slide 8"/>
          <p:cNvSpPr>
            <a:spLocks noGrp="1"/>
          </p:cNvSpPr>
          <p:nvPr>
            <p:ph type="sldNum" sz="quarter" idx="12"/>
          </p:nvPr>
        </p:nvSpPr>
        <p:spPr/>
        <p:txBody>
          <a:bodyPr/>
          <a:lstStyle/>
          <a:p>
            <a:pPr>
              <a:defRPr/>
            </a:pPr>
            <a:fld id="{A96DC560-5776-432B-9B5E-3DC3A2409D95}" type="slidenum">
              <a:rPr lang="pt-BR" smtClean="0"/>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pPr>
              <a:defRPr/>
            </a:pPr>
            <a:fld id="{6658BF13-0C0C-4AAC-9B61-F9729EFCEB8E}" type="datetime1">
              <a:rPr lang="pt-BR" smtClean="0"/>
              <a:pPr>
                <a:defRPr/>
              </a:pPr>
              <a:t>24/05/2016</a:t>
            </a:fld>
            <a:endParaRPr lang="pt-BR"/>
          </a:p>
        </p:txBody>
      </p:sp>
      <p:sp>
        <p:nvSpPr>
          <p:cNvPr id="4" name="Espaço Reservado para Rodapé 3"/>
          <p:cNvSpPr>
            <a:spLocks noGrp="1"/>
          </p:cNvSpPr>
          <p:nvPr>
            <p:ph type="ftr" sz="quarter" idx="11"/>
          </p:nvPr>
        </p:nvSpPr>
        <p:spPr/>
        <p:txBody>
          <a:bodyPr/>
          <a:lstStyle/>
          <a:p>
            <a:pPr>
              <a:defRPr/>
            </a:pPr>
            <a:endParaRPr lang="en-US"/>
          </a:p>
        </p:txBody>
      </p:sp>
      <p:sp>
        <p:nvSpPr>
          <p:cNvPr id="5" name="Espaço Reservado para Número de Slide 4"/>
          <p:cNvSpPr>
            <a:spLocks noGrp="1"/>
          </p:cNvSpPr>
          <p:nvPr>
            <p:ph type="sldNum" sz="quarter" idx="12"/>
          </p:nvPr>
        </p:nvSpPr>
        <p:spPr/>
        <p:txBody>
          <a:bodyPr/>
          <a:lstStyle/>
          <a:p>
            <a:pPr>
              <a:defRPr/>
            </a:pPr>
            <a:fld id="{88146EDC-BA9B-4A7B-B51E-B7D5657387C9}" type="slidenum">
              <a:rPr lang="pt-BR" smtClean="0"/>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a:defRPr/>
            </a:pPr>
            <a:fld id="{EE595B9F-FE16-46BE-85B1-3CFD5D32ECBA}" type="datetime1">
              <a:rPr lang="pt-BR" smtClean="0"/>
              <a:pPr>
                <a:defRPr/>
              </a:pPr>
              <a:t>24/05/2016</a:t>
            </a:fld>
            <a:endParaRPr lang="pt-BR"/>
          </a:p>
        </p:txBody>
      </p:sp>
      <p:sp>
        <p:nvSpPr>
          <p:cNvPr id="3" name="Espaço Reservado para Rodapé 2"/>
          <p:cNvSpPr>
            <a:spLocks noGrp="1"/>
          </p:cNvSpPr>
          <p:nvPr>
            <p:ph type="ftr" sz="quarter" idx="11"/>
          </p:nvPr>
        </p:nvSpPr>
        <p:spPr/>
        <p:txBody>
          <a:bodyPr/>
          <a:lstStyle/>
          <a:p>
            <a:pPr>
              <a:defRPr/>
            </a:pPr>
            <a:endParaRPr lang="en-US"/>
          </a:p>
        </p:txBody>
      </p:sp>
      <p:sp>
        <p:nvSpPr>
          <p:cNvPr id="4" name="Espaço Reservado para Número de Slide 3"/>
          <p:cNvSpPr>
            <a:spLocks noGrp="1"/>
          </p:cNvSpPr>
          <p:nvPr>
            <p:ph type="sldNum" sz="quarter" idx="12"/>
          </p:nvPr>
        </p:nvSpPr>
        <p:spPr/>
        <p:txBody>
          <a:bodyPr/>
          <a:lstStyle/>
          <a:p>
            <a:pPr>
              <a:defRPr/>
            </a:pPr>
            <a:fld id="{B4FDDE97-7D80-4FDA-A198-6CB10D15E497}" type="slidenum">
              <a:rPr lang="pt-BR" smtClean="0"/>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pPr>
              <a:defRPr/>
            </a:pPr>
            <a:fld id="{25E5922B-1530-40F7-B888-979DC173D18C}" type="datetime1">
              <a:rPr lang="pt-BR" smtClean="0"/>
              <a:pPr>
                <a:defRPr/>
              </a:pPr>
              <a:t>24/05/2016</a:t>
            </a:fld>
            <a:endParaRPr lang="pt-BR"/>
          </a:p>
        </p:txBody>
      </p:sp>
      <p:sp>
        <p:nvSpPr>
          <p:cNvPr id="6" name="Espaço Reservado para Rodapé 5"/>
          <p:cNvSpPr>
            <a:spLocks noGrp="1"/>
          </p:cNvSpPr>
          <p:nvPr>
            <p:ph type="ftr" sz="quarter" idx="11"/>
          </p:nvPr>
        </p:nvSpPr>
        <p:spPr/>
        <p:txBody>
          <a:bodyPr/>
          <a:lstStyle/>
          <a:p>
            <a:pPr>
              <a:defRPr/>
            </a:pPr>
            <a:endParaRPr lang="en-US"/>
          </a:p>
        </p:txBody>
      </p:sp>
      <p:sp>
        <p:nvSpPr>
          <p:cNvPr id="7" name="Espaço Reservado para Número de Slide 6"/>
          <p:cNvSpPr>
            <a:spLocks noGrp="1"/>
          </p:cNvSpPr>
          <p:nvPr>
            <p:ph type="sldNum" sz="quarter" idx="12"/>
          </p:nvPr>
        </p:nvSpPr>
        <p:spPr/>
        <p:txBody>
          <a:bodyPr/>
          <a:lstStyle/>
          <a:p>
            <a:pPr>
              <a:defRPr/>
            </a:pPr>
            <a:fld id="{F96E7146-B13E-4800-94FE-369EB37FB03E}" type="slidenum">
              <a:rPr lang="pt-BR" smtClean="0"/>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tângulo com Único Canto Aparado e Arredondad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pPr>
              <a:defRPr/>
            </a:pPr>
            <a:fld id="{C7CDB647-FAB0-465B-B5FC-10EF127AD485}" type="datetime1">
              <a:rPr lang="pt-BR" smtClean="0"/>
              <a:pPr>
                <a:defRPr/>
              </a:pPr>
              <a:t>24/05/2016</a:t>
            </a:fld>
            <a:endParaRPr lang="pt-BR"/>
          </a:p>
        </p:txBody>
      </p:sp>
      <p:sp>
        <p:nvSpPr>
          <p:cNvPr id="6" name="Espaço Reservado para Rodapé 5"/>
          <p:cNvSpPr>
            <a:spLocks noGrp="1"/>
          </p:cNvSpPr>
          <p:nvPr>
            <p:ph type="ftr" sz="quarter" idx="11"/>
          </p:nvPr>
        </p:nvSpPr>
        <p:spPr/>
        <p:txBody>
          <a:bodyPr/>
          <a:lstStyle/>
          <a:p>
            <a:pPr>
              <a:defRPr/>
            </a:pPr>
            <a:endParaRPr lang="en-US"/>
          </a:p>
        </p:txBody>
      </p:sp>
      <p:sp>
        <p:nvSpPr>
          <p:cNvPr id="7" name="Espaço Reservado para Número de Slide 6"/>
          <p:cNvSpPr>
            <a:spLocks noGrp="1"/>
          </p:cNvSpPr>
          <p:nvPr>
            <p:ph type="sldNum" sz="quarter" idx="12"/>
          </p:nvPr>
        </p:nvSpPr>
        <p:spPr>
          <a:xfrm>
            <a:off x="8077200" y="6356350"/>
            <a:ext cx="609600" cy="365125"/>
          </a:xfrm>
        </p:spPr>
        <p:txBody>
          <a:bodyPr/>
          <a:lstStyle/>
          <a:p>
            <a:pPr>
              <a:defRPr/>
            </a:pPr>
            <a:fld id="{A07A33D2-7A7B-4DFE-A0B2-406F6ED1371F}" type="slidenum">
              <a:rPr lang="pt-BR" smtClean="0"/>
              <a:pPr>
                <a:defRPr/>
              </a:pPr>
              <a:t>‹nº›</a:t>
            </a:fld>
            <a:endParaRPr lang="pt-B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ço Reservado para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4F2B9A7F-4C1F-4EAB-8451-BDF0BCFBDF31}" type="datetime1">
              <a:rPr lang="pt-BR" smtClean="0"/>
              <a:pPr>
                <a:defRPr/>
              </a:pPr>
              <a:t>24/05/2016</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AD802C15-7560-48D9-9362-05AF72132D6B}" type="slidenum">
              <a:rPr lang="pt-BR" smtClean="0"/>
              <a:pPr>
                <a:defRPr/>
              </a:pPr>
              <a:t>‹nº›</a:t>
            </a:fld>
            <a:endParaRPr lang="pt-BR"/>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46" Type="http://schemas.microsoft.com/office/2007/relationships/hdphoto" Target="NULL"/><Relationship Id="rId2" Type="http://schemas.openxmlformats.org/officeDocument/2006/relationships/image" Target="../media/image6.png"/><Relationship Id="rId1" Type="http://schemas.openxmlformats.org/officeDocument/2006/relationships/slideLayout" Target="../slideLayouts/slideLayout2.xml"/><Relationship Id="rId45" Type="http://schemas.openxmlformats.org/officeDocument/2006/relationships/image" Target="../media/image7.png"/><Relationship Id="rId44" Type="http://schemas.microsoft.com/office/2007/relationships/hdphoto" Target="NUL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158" y="2857496"/>
            <a:ext cx="8048628" cy="3213112"/>
          </a:xfrm>
          <a:solidFill>
            <a:schemeClr val="accent5">
              <a:lumMod val="60000"/>
              <a:lumOff val="40000"/>
            </a:schemeClr>
          </a:solidFill>
        </p:spPr>
        <p:txBody>
          <a:bodyPr>
            <a:noAutofit/>
          </a:bodyPr>
          <a:lstStyle/>
          <a:p>
            <a:pPr algn="ctr" eaLnBrk="1" fontAlgn="auto" hangingPunct="1">
              <a:spcAft>
                <a:spcPts val="0"/>
              </a:spcAft>
              <a:buFont typeface="Times New Roman" pitchFamily="16" charset="0"/>
              <a:buNone/>
              <a:defRPr/>
            </a:pPr>
            <a:r>
              <a:rPr lang="pt-BR" sz="3200" b="1" dirty="0" smtClean="0">
                <a:solidFill>
                  <a:schemeClr val="tx1"/>
                </a:solidFill>
                <a:latin typeface="Arial" pitchFamily="34" charset="0"/>
                <a:cs typeface="Arial" pitchFamily="34" charset="0"/>
              </a:rPr>
              <a:t>EIXO 2- ORGANIZAÇÃO INSTITUCIONAL E ACADÊMICA NA EXPANSÃO DA EDUCAÇÃO SUPERIOR</a:t>
            </a:r>
            <a:br>
              <a:rPr lang="pt-BR" sz="3200" b="1" dirty="0" smtClean="0">
                <a:solidFill>
                  <a:schemeClr val="tx1"/>
                </a:solidFill>
                <a:latin typeface="Arial" pitchFamily="34" charset="0"/>
                <a:cs typeface="Arial" pitchFamily="34" charset="0"/>
              </a:rPr>
            </a:br>
            <a:r>
              <a:rPr lang="pt-BR" sz="3200" b="1" dirty="0" smtClean="0">
                <a:solidFill>
                  <a:schemeClr val="tx1"/>
                </a:solidFill>
                <a:latin typeface="Arial" pitchFamily="34" charset="0"/>
                <a:cs typeface="Arial" pitchFamily="34" charset="0"/>
              </a:rPr>
              <a:t>                                  </a:t>
            </a:r>
            <a:br>
              <a:rPr lang="pt-BR" sz="3200" b="1" dirty="0" smtClean="0">
                <a:solidFill>
                  <a:schemeClr val="tx1"/>
                </a:solidFill>
                <a:latin typeface="Arial" pitchFamily="34" charset="0"/>
                <a:cs typeface="Arial" pitchFamily="34" charset="0"/>
              </a:rPr>
            </a:br>
            <a:r>
              <a:rPr lang="pt-BR" sz="3200" b="1" dirty="0" smtClean="0">
                <a:solidFill>
                  <a:schemeClr val="tx1"/>
                </a:solidFill>
                <a:latin typeface="Arial" pitchFamily="34" charset="0"/>
                <a:cs typeface="Arial" pitchFamily="34" charset="0"/>
              </a:rPr>
              <a:t>                                       </a:t>
            </a:r>
            <a:r>
              <a:rPr lang="pt-BR" sz="1600" dirty="0" smtClean="0">
                <a:solidFill>
                  <a:schemeClr val="tx1"/>
                </a:solidFill>
                <a:latin typeface="Arial" pitchFamily="34" charset="0"/>
                <a:cs typeface="Arial" pitchFamily="34" charset="0"/>
              </a:rPr>
              <a:t>Stella </a:t>
            </a:r>
            <a:r>
              <a:rPr lang="pt-BR" sz="1600" dirty="0" err="1" smtClean="0">
                <a:solidFill>
                  <a:schemeClr val="tx1"/>
                </a:solidFill>
                <a:latin typeface="Arial" pitchFamily="34" charset="0"/>
                <a:cs typeface="Arial" pitchFamily="34" charset="0"/>
              </a:rPr>
              <a:t>Cecilia</a:t>
            </a:r>
            <a:r>
              <a:rPr lang="pt-BR" sz="1600" dirty="0" smtClean="0">
                <a:solidFill>
                  <a:schemeClr val="tx1"/>
                </a:solidFill>
                <a:latin typeface="Arial" pitchFamily="34" charset="0"/>
                <a:cs typeface="Arial" pitchFamily="34" charset="0"/>
              </a:rPr>
              <a:t> Duarte </a:t>
            </a:r>
            <a:r>
              <a:rPr lang="pt-BR" sz="1600" dirty="0" err="1" smtClean="0">
                <a:solidFill>
                  <a:schemeClr val="tx1"/>
                </a:solidFill>
                <a:latin typeface="Arial" pitchFamily="34" charset="0"/>
                <a:cs typeface="Arial" pitchFamily="34" charset="0"/>
              </a:rPr>
              <a:t>Segenreich</a:t>
            </a:r>
            <a:r>
              <a:rPr lang="pt-BR" sz="1600" dirty="0" smtClean="0">
                <a:solidFill>
                  <a:schemeClr val="tx1"/>
                </a:solidFill>
                <a:latin typeface="Arial" pitchFamily="34" charset="0"/>
                <a:cs typeface="Arial" pitchFamily="34" charset="0"/>
              </a:rPr>
              <a:t/>
            </a:r>
            <a:br>
              <a:rPr lang="pt-BR" sz="1600" dirty="0" smtClean="0">
                <a:solidFill>
                  <a:schemeClr val="tx1"/>
                </a:solidFill>
                <a:latin typeface="Arial" pitchFamily="34" charset="0"/>
                <a:cs typeface="Arial" pitchFamily="34" charset="0"/>
              </a:rPr>
            </a:br>
            <a:r>
              <a:rPr lang="pt-BR" sz="1600" dirty="0" smtClean="0">
                <a:solidFill>
                  <a:schemeClr val="tx1"/>
                </a:solidFill>
                <a:latin typeface="Arial" pitchFamily="34" charset="0"/>
                <a:cs typeface="Arial" pitchFamily="34" charset="0"/>
              </a:rPr>
              <a:t>                                                                           Arlete Maria Monte de Camargo </a:t>
            </a:r>
            <a:endParaRPr lang="pt-BR" sz="1600" dirty="0">
              <a:solidFill>
                <a:schemeClr val="tx1"/>
              </a:solidFill>
              <a:latin typeface="Arial" pitchFamily="34" charset="0"/>
              <a:cs typeface="Arial" pitchFamily="34" charset="0"/>
            </a:endParaRPr>
          </a:p>
        </p:txBody>
      </p:sp>
      <p:sp>
        <p:nvSpPr>
          <p:cNvPr id="9218" name="Espaço Reservado para Conteúdo 2"/>
          <p:cNvSpPr>
            <a:spLocks noGrp="1"/>
          </p:cNvSpPr>
          <p:nvPr>
            <p:ph idx="1"/>
          </p:nvPr>
        </p:nvSpPr>
        <p:spPr>
          <a:xfrm>
            <a:off x="714348" y="1000108"/>
            <a:ext cx="7786742" cy="785818"/>
          </a:xfrm>
          <a:scene3d>
            <a:camera prst="orthographicFront"/>
            <a:lightRig rig="threePt" dir="t"/>
          </a:scene3d>
          <a:sp3d>
            <a:bevelT prst="slope"/>
          </a:sp3d>
        </p:spPr>
        <p:txBody>
          <a:bodyPr>
            <a:normAutofit fontScale="62500" lnSpcReduction="20000"/>
          </a:bodyPr>
          <a:lstStyle/>
          <a:p>
            <a:pPr algn="ctr" eaLnBrk="1" hangingPunct="1">
              <a:buClr>
                <a:srgbClr val="2DA2BF"/>
              </a:buClr>
              <a:buNone/>
            </a:pPr>
            <a:endParaRPr lang="pt-BR" altLang="pt-BR" sz="3200" b="1" dirty="0" smtClean="0">
              <a:latin typeface="Arial" charset="0"/>
            </a:endParaRPr>
          </a:p>
          <a:p>
            <a:pPr algn="ctr" eaLnBrk="1" hangingPunct="1">
              <a:buNone/>
            </a:pPr>
            <a:r>
              <a:rPr lang="pt-BR" altLang="pt-BR" sz="3600" b="1" dirty="0" smtClean="0">
                <a:latin typeface="Arial" pitchFamily="34" charset="0"/>
                <a:cs typeface="Arial" pitchFamily="34" charset="0"/>
              </a:rPr>
              <a:t>XXIV SEMINÁRIO UNIVERSITAS/BR  2016  MARINGÁ</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714348" y="857232"/>
            <a:ext cx="8229600" cy="785818"/>
          </a:xfrm>
        </p:spPr>
        <p:txBody>
          <a:bodyPr>
            <a:noAutofit/>
          </a:bodyPr>
          <a:lstStyle/>
          <a:p>
            <a:pPr algn="ctr"/>
            <a:r>
              <a:rPr lang="pt-BR" sz="3200" b="1" dirty="0" smtClean="0">
                <a:solidFill>
                  <a:schemeClr val="tx1"/>
                </a:solidFill>
                <a:latin typeface="Arial" pitchFamily="34" charset="0"/>
                <a:cs typeface="Arial" pitchFamily="34" charset="0"/>
              </a:rPr>
              <a:t>CATEGORIAS   DE   ANÁLISE DO SUB 2 </a:t>
            </a:r>
            <a:endParaRPr lang="pt-BR" sz="3200" dirty="0">
              <a:solidFill>
                <a:schemeClr val="tx1"/>
              </a:solidFill>
              <a:latin typeface="Arial" pitchFamily="34" charset="0"/>
              <a:cs typeface="Arial" pitchFamily="34" charset="0"/>
            </a:endParaRPr>
          </a:p>
        </p:txBody>
      </p:sp>
      <p:sp>
        <p:nvSpPr>
          <p:cNvPr id="2" name="Espaço Reservado para Conteúdo 1"/>
          <p:cNvSpPr>
            <a:spLocks noGrp="1"/>
          </p:cNvSpPr>
          <p:nvPr>
            <p:ph idx="1"/>
          </p:nvPr>
        </p:nvSpPr>
        <p:spPr>
          <a:xfrm>
            <a:off x="457200" y="1481138"/>
            <a:ext cx="8472518" cy="3876688"/>
          </a:xfrm>
        </p:spPr>
        <p:txBody>
          <a:bodyPr/>
          <a:lstStyle/>
          <a:p>
            <a:pPr>
              <a:buNone/>
            </a:pPr>
            <a:endParaRPr lang="pt-BR" dirty="0" smtClean="0"/>
          </a:p>
          <a:p>
            <a:pPr>
              <a:buNone/>
            </a:pPr>
            <a:endParaRPr lang="pt-BR" dirty="0" smtClean="0"/>
          </a:p>
          <a:p>
            <a:endParaRPr lang="pt-BR" dirty="0" smtClean="0"/>
          </a:p>
          <a:p>
            <a:endParaRPr lang="pt-BR" dirty="0" smtClean="0"/>
          </a:p>
          <a:p>
            <a:endParaRPr lang="pt-BR" dirty="0"/>
          </a:p>
        </p:txBody>
      </p:sp>
      <p:graphicFrame>
        <p:nvGraphicFramePr>
          <p:cNvPr id="5" name="Tabela 4"/>
          <p:cNvGraphicFramePr>
            <a:graphicFrameLocks noGrp="1"/>
          </p:cNvGraphicFramePr>
          <p:nvPr/>
        </p:nvGraphicFramePr>
        <p:xfrm>
          <a:off x="357158" y="2071678"/>
          <a:ext cx="8358246" cy="4592320"/>
        </p:xfrm>
        <a:graphic>
          <a:graphicData uri="http://schemas.openxmlformats.org/drawingml/2006/table">
            <a:tbl>
              <a:tblPr firstRow="1" bandRow="1">
                <a:tableStyleId>{2D5ABB26-0587-4C30-8999-92F81FD0307C}</a:tableStyleId>
              </a:tblPr>
              <a:tblGrid>
                <a:gridCol w="8358246"/>
              </a:tblGrid>
              <a:tr h="227964">
                <a:tc>
                  <a:txBody>
                    <a:bodyPr/>
                    <a:lstStyle/>
                    <a:p>
                      <a:pPr marL="342900" indent="-342900">
                        <a:spcBef>
                          <a:spcPts val="1200"/>
                        </a:spcBef>
                        <a:spcAft>
                          <a:spcPts val="1200"/>
                        </a:spcAft>
                        <a:buFont typeface="+mj-lt"/>
                        <a:buAutoNum type="arabicPeriod"/>
                      </a:pPr>
                      <a:r>
                        <a:rPr lang="pt-BR" sz="1700" b="1" dirty="0" smtClean="0">
                          <a:solidFill>
                            <a:srgbClr val="00B050"/>
                          </a:solidFill>
                          <a:latin typeface="Arial" pitchFamily="34" charset="0"/>
                          <a:cs typeface="Arial" pitchFamily="34" charset="0"/>
                        </a:rPr>
                        <a:t> Expansão</a:t>
                      </a:r>
                      <a:r>
                        <a:rPr lang="pt-BR" sz="1700" b="1" baseline="0" dirty="0" smtClean="0">
                          <a:solidFill>
                            <a:srgbClr val="00B050"/>
                          </a:solidFill>
                          <a:latin typeface="Arial" pitchFamily="34" charset="0"/>
                          <a:cs typeface="Arial" pitchFamily="34" charset="0"/>
                        </a:rPr>
                        <a:t> via numérica – captação e análise de dados estatísticos</a:t>
                      </a:r>
                      <a:endParaRPr lang="pt-BR" sz="1700" b="1" dirty="0">
                        <a:solidFill>
                          <a:srgbClr val="00B05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342900" indent="-342900">
                        <a:spcBef>
                          <a:spcPts val="1200"/>
                        </a:spcBef>
                        <a:spcAft>
                          <a:spcPts val="1200"/>
                        </a:spcAft>
                        <a:buFont typeface="+mj-lt"/>
                        <a:buNone/>
                      </a:pPr>
                      <a:r>
                        <a:rPr lang="pt-BR" sz="1700" b="1" dirty="0" smtClean="0">
                          <a:solidFill>
                            <a:srgbClr val="00B050"/>
                          </a:solidFill>
                          <a:latin typeface="Arial" pitchFamily="34" charset="0"/>
                          <a:cs typeface="Arial" pitchFamily="34" charset="0"/>
                        </a:rPr>
                        <a:t>2.   Expansão via alternativas (Brasil) – estudos de casos</a:t>
                      </a:r>
                      <a:endParaRPr lang="pt-BR" sz="1700" b="1" dirty="0">
                        <a:solidFill>
                          <a:srgbClr val="00B05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342900" indent="-342900">
                        <a:spcBef>
                          <a:spcPts val="1200"/>
                        </a:spcBef>
                        <a:spcAft>
                          <a:spcPts val="1200"/>
                        </a:spcAft>
                        <a:buFont typeface="+mj-lt"/>
                        <a:buNone/>
                      </a:pPr>
                      <a:r>
                        <a:rPr lang="pt-BR" sz="1700" b="1" dirty="0" smtClean="0">
                          <a:solidFill>
                            <a:srgbClr val="00B050"/>
                          </a:solidFill>
                          <a:latin typeface="Arial" pitchFamily="34" charset="0"/>
                          <a:cs typeface="Arial" pitchFamily="34" charset="0"/>
                        </a:rPr>
                        <a:t>3.</a:t>
                      </a:r>
                      <a:r>
                        <a:rPr lang="pt-BR" sz="1700" b="1" baseline="0" dirty="0" smtClean="0">
                          <a:solidFill>
                            <a:srgbClr val="00B050"/>
                          </a:solidFill>
                          <a:latin typeface="Arial" pitchFamily="34" charset="0"/>
                          <a:cs typeface="Arial" pitchFamily="34" charset="0"/>
                        </a:rPr>
                        <a:t>   </a:t>
                      </a:r>
                      <a:r>
                        <a:rPr lang="pt-BR" sz="1700" b="1" dirty="0" smtClean="0">
                          <a:solidFill>
                            <a:srgbClr val="00B050"/>
                          </a:solidFill>
                          <a:latin typeface="Arial" pitchFamily="34" charset="0"/>
                          <a:cs typeface="Arial" pitchFamily="34" charset="0"/>
                        </a:rPr>
                        <a:t>Expansão via alternativas (internacionais) – pesquisa bibliográfica/     documental e estudos de casos</a:t>
                      </a:r>
                      <a:endParaRPr lang="pt-BR" sz="1700" b="1" dirty="0">
                        <a:solidFill>
                          <a:srgbClr val="00B05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342900" indent="-342900">
                        <a:spcBef>
                          <a:spcPts val="1200"/>
                        </a:spcBef>
                        <a:spcAft>
                          <a:spcPts val="1200"/>
                        </a:spcAft>
                        <a:buFont typeface="+mj-lt"/>
                        <a:buNone/>
                      </a:pPr>
                      <a:r>
                        <a:rPr lang="pt-BR" sz="1700" b="1" dirty="0" smtClean="0">
                          <a:solidFill>
                            <a:schemeClr val="tx1"/>
                          </a:solidFill>
                          <a:latin typeface="Arial" pitchFamily="34" charset="0"/>
                          <a:cs typeface="Arial" pitchFamily="34" charset="0"/>
                        </a:rPr>
                        <a:t>4.</a:t>
                      </a:r>
                      <a:r>
                        <a:rPr lang="pt-BR" sz="1700" b="1" baseline="0" dirty="0" smtClean="0">
                          <a:solidFill>
                            <a:schemeClr val="tx1"/>
                          </a:solidFill>
                          <a:latin typeface="Arial" pitchFamily="34" charset="0"/>
                          <a:cs typeface="Arial" pitchFamily="34" charset="0"/>
                        </a:rPr>
                        <a:t>   </a:t>
                      </a:r>
                      <a:r>
                        <a:rPr lang="pt-BR" sz="1700" b="1" dirty="0" smtClean="0">
                          <a:solidFill>
                            <a:schemeClr val="tx1"/>
                          </a:solidFill>
                          <a:latin typeface="Arial" pitchFamily="34" charset="0"/>
                          <a:cs typeface="Arial" pitchFamily="34" charset="0"/>
                        </a:rPr>
                        <a:t>Expansão via conhecimentos (científico formativo)</a:t>
                      </a:r>
                      <a:endParaRPr lang="pt-BR" sz="1700" b="1" dirty="0">
                        <a:solidFill>
                          <a:schemeClr val="tx1"/>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342900" indent="-342900">
                        <a:spcBef>
                          <a:spcPts val="1200"/>
                        </a:spcBef>
                        <a:spcAft>
                          <a:spcPts val="1200"/>
                        </a:spcAft>
                        <a:buFont typeface="+mj-lt"/>
                        <a:buNone/>
                      </a:pPr>
                      <a:r>
                        <a:rPr lang="pt-BR" sz="1700" b="1" dirty="0" smtClean="0">
                          <a:solidFill>
                            <a:schemeClr val="tx1"/>
                          </a:solidFill>
                          <a:latin typeface="Arial" pitchFamily="34" charset="0"/>
                          <a:cs typeface="Arial" pitchFamily="34" charset="0"/>
                        </a:rPr>
                        <a:t>5.</a:t>
                      </a:r>
                      <a:r>
                        <a:rPr lang="pt-BR" sz="1700" b="1" baseline="0" dirty="0" smtClean="0">
                          <a:solidFill>
                            <a:schemeClr val="tx1"/>
                          </a:solidFill>
                          <a:latin typeface="Arial" pitchFamily="34" charset="0"/>
                          <a:cs typeface="Arial" pitchFamily="34" charset="0"/>
                        </a:rPr>
                        <a:t>   E</a:t>
                      </a:r>
                      <a:r>
                        <a:rPr lang="pt-BR" sz="1700" b="1" dirty="0" smtClean="0">
                          <a:solidFill>
                            <a:schemeClr val="tx1"/>
                          </a:solidFill>
                          <a:latin typeface="Arial" pitchFamily="34" charset="0"/>
                          <a:cs typeface="Arial" pitchFamily="34" charset="0"/>
                        </a:rPr>
                        <a:t>xpansão via aproximação</a:t>
                      </a:r>
                      <a:r>
                        <a:rPr lang="pt-BR" sz="1700" b="1" baseline="0" dirty="0" smtClean="0">
                          <a:solidFill>
                            <a:schemeClr val="tx1"/>
                          </a:solidFill>
                          <a:latin typeface="Arial" pitchFamily="34" charset="0"/>
                          <a:cs typeface="Arial" pitchFamily="34" charset="0"/>
                        </a:rPr>
                        <a:t> universidade sociedade  (sócio </a:t>
                      </a:r>
                      <a:r>
                        <a:rPr lang="pt-BR" sz="1700" b="1" baseline="0" dirty="0" err="1" smtClean="0">
                          <a:solidFill>
                            <a:schemeClr val="tx1"/>
                          </a:solidFill>
                          <a:latin typeface="Arial" pitchFamily="34" charset="0"/>
                          <a:cs typeface="Arial" pitchFamily="34" charset="0"/>
                        </a:rPr>
                        <a:t>emancipatória</a:t>
                      </a:r>
                      <a:r>
                        <a:rPr lang="pt-BR" sz="1700" b="1" baseline="0" dirty="0" smtClean="0">
                          <a:solidFill>
                            <a:schemeClr val="tx1"/>
                          </a:solidFill>
                          <a:latin typeface="Arial" pitchFamily="34" charset="0"/>
                          <a:cs typeface="Arial" pitchFamily="34" charset="0"/>
                        </a:rPr>
                        <a:t>)</a:t>
                      </a:r>
                      <a:endParaRPr lang="pt-BR" sz="1700" b="1" dirty="0">
                        <a:solidFill>
                          <a:schemeClr val="tx1"/>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342900" indent="-342900">
                        <a:spcBef>
                          <a:spcPts val="1200"/>
                        </a:spcBef>
                        <a:spcAft>
                          <a:spcPts val="1200"/>
                        </a:spcAft>
                        <a:buFont typeface="+mj-lt"/>
                        <a:buNone/>
                      </a:pPr>
                      <a:r>
                        <a:rPr lang="pt-BR" sz="1700" b="1" dirty="0" smtClean="0">
                          <a:solidFill>
                            <a:schemeClr val="tx1"/>
                          </a:solidFill>
                          <a:latin typeface="Arial" pitchFamily="34" charset="0"/>
                          <a:cs typeface="Arial" pitchFamily="34" charset="0"/>
                        </a:rPr>
                        <a:t>6.</a:t>
                      </a:r>
                      <a:r>
                        <a:rPr lang="pt-BR" sz="1700" b="1" baseline="0" dirty="0" smtClean="0">
                          <a:solidFill>
                            <a:schemeClr val="tx1"/>
                          </a:solidFill>
                          <a:latin typeface="Arial" pitchFamily="34" charset="0"/>
                          <a:cs typeface="Arial" pitchFamily="34" charset="0"/>
                        </a:rPr>
                        <a:t>   E</a:t>
                      </a:r>
                      <a:r>
                        <a:rPr lang="pt-BR" sz="1700" b="1" dirty="0" smtClean="0">
                          <a:solidFill>
                            <a:schemeClr val="tx1"/>
                          </a:solidFill>
                          <a:latin typeface="Arial" pitchFamily="34" charset="0"/>
                          <a:cs typeface="Arial" pitchFamily="34" charset="0"/>
                        </a:rPr>
                        <a:t>xpansão via aproximação</a:t>
                      </a:r>
                      <a:r>
                        <a:rPr lang="pt-BR" sz="1700" b="1" baseline="0" dirty="0" smtClean="0">
                          <a:solidFill>
                            <a:schemeClr val="tx1"/>
                          </a:solidFill>
                          <a:latin typeface="Arial" pitchFamily="34" charset="0"/>
                          <a:cs typeface="Arial" pitchFamily="34" charset="0"/>
                        </a:rPr>
                        <a:t> universidade sociedade (empreendedorismo)</a:t>
                      </a:r>
                      <a:endParaRPr lang="pt-BR" sz="1700" b="1" dirty="0">
                        <a:solidFill>
                          <a:schemeClr val="tx1"/>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342900" indent="-342900">
                        <a:spcBef>
                          <a:spcPts val="1200"/>
                        </a:spcBef>
                        <a:spcAft>
                          <a:spcPts val="1200"/>
                        </a:spcAft>
                        <a:buFont typeface="+mj-lt"/>
                        <a:buAutoNum type="arabicPeriod" startAt="7"/>
                      </a:pPr>
                      <a:r>
                        <a:rPr lang="pt-BR" sz="1700" b="1" baseline="0" dirty="0" smtClean="0">
                          <a:solidFill>
                            <a:schemeClr val="tx1"/>
                          </a:solidFill>
                          <a:latin typeface="Arial" pitchFamily="34" charset="0"/>
                          <a:cs typeface="Arial" pitchFamily="34" charset="0"/>
                        </a:rPr>
                        <a:t>E</a:t>
                      </a:r>
                      <a:r>
                        <a:rPr lang="pt-BR" sz="1700" b="1" dirty="0" smtClean="0">
                          <a:solidFill>
                            <a:schemeClr val="tx1"/>
                          </a:solidFill>
                          <a:latin typeface="Arial" pitchFamily="34" charset="0"/>
                          <a:cs typeface="Arial" pitchFamily="34" charset="0"/>
                        </a:rPr>
                        <a:t>xpansão via avaliação/informação/qualidade</a:t>
                      </a:r>
                    </a:p>
                    <a:p>
                      <a:pPr marL="342900" indent="-342900">
                        <a:spcBef>
                          <a:spcPts val="1200"/>
                        </a:spcBef>
                        <a:spcAft>
                          <a:spcPts val="1200"/>
                        </a:spcAft>
                        <a:buFontTx/>
                        <a:buNone/>
                      </a:pPr>
                      <a:r>
                        <a:rPr lang="pt-BR" sz="1700" b="1" dirty="0" smtClean="0">
                          <a:solidFill>
                            <a:srgbClr val="00B050"/>
                          </a:solidFill>
                          <a:latin typeface="Arial" pitchFamily="34" charset="0"/>
                          <a:cs typeface="Arial" pitchFamily="34" charset="0"/>
                        </a:rPr>
                        <a:t>(em verde, categorias</a:t>
                      </a:r>
                      <a:r>
                        <a:rPr lang="pt-BR" sz="1700" b="1" baseline="0" dirty="0" smtClean="0">
                          <a:solidFill>
                            <a:srgbClr val="00B050"/>
                          </a:solidFill>
                          <a:latin typeface="Arial" pitchFamily="34" charset="0"/>
                          <a:cs typeface="Arial" pitchFamily="34" charset="0"/>
                        </a:rPr>
                        <a:t> mais exploradas)</a:t>
                      </a:r>
                      <a:endParaRPr lang="pt-BR" sz="1700" b="1" dirty="0">
                        <a:solidFill>
                          <a:srgbClr val="00B050"/>
                        </a:solidFill>
                        <a:latin typeface="Arial" pitchFamily="34" charset="0"/>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228600" indent="-228600" algn="r">
                        <a:spcBef>
                          <a:spcPts val="1200"/>
                        </a:spcBef>
                        <a:spcAft>
                          <a:spcPts val="1200"/>
                        </a:spcAft>
                        <a:buFont typeface="+mj-lt"/>
                        <a:buAutoNum type="arabicPeriod"/>
                      </a:pPr>
                      <a:endParaRPr lang="pt-BR" sz="1200" b="1" dirty="0" smtClean="0">
                        <a:latin typeface="Arial" pitchFamily="34" charset="0"/>
                        <a:cs typeface="Arial" pitchFamily="34" charset="0"/>
                      </a:endParaRPr>
                    </a:p>
                    <a:p>
                      <a:pPr marL="228600" indent="-228600" algn="r">
                        <a:spcBef>
                          <a:spcPts val="1200"/>
                        </a:spcBef>
                        <a:spcAft>
                          <a:spcPts val="1200"/>
                        </a:spcAft>
                        <a:buFont typeface="+mj-lt"/>
                        <a:buAutoNum type="arabicPeriod"/>
                      </a:pPr>
                      <a:endParaRPr lang="pt-BR" sz="1200" b="1" dirty="0" smtClean="0">
                        <a:latin typeface="Arial" pitchFamily="34" charset="0"/>
                        <a:cs typeface="Arial" pitchFamily="34" charset="0"/>
                      </a:endParaRPr>
                    </a:p>
                    <a:p>
                      <a:pPr marL="228600" indent="-228600" algn="r">
                        <a:spcBef>
                          <a:spcPts val="1200"/>
                        </a:spcBef>
                        <a:spcAft>
                          <a:spcPts val="1200"/>
                        </a:spcAft>
                        <a:buFont typeface="+mj-lt"/>
                        <a:buNone/>
                      </a:pPr>
                      <a:r>
                        <a:rPr lang="pt-BR" sz="1100" b="0" dirty="0" smtClean="0">
                          <a:solidFill>
                            <a:schemeClr val="bg2">
                              <a:lumMod val="50000"/>
                            </a:schemeClr>
                          </a:solidFill>
                          <a:latin typeface="+mj-lt"/>
                          <a:cs typeface="Arial" pitchFamily="34" charset="0"/>
                        </a:rPr>
                        <a:t>Fonte: FRANCO</a:t>
                      </a:r>
                      <a:r>
                        <a:rPr lang="pt-BR" sz="1100" b="0" baseline="0" dirty="0" smtClean="0">
                          <a:solidFill>
                            <a:schemeClr val="bg2">
                              <a:lumMod val="50000"/>
                            </a:schemeClr>
                          </a:solidFill>
                          <a:latin typeface="+mj-lt"/>
                          <a:cs typeface="Arial" pitchFamily="34" charset="0"/>
                        </a:rPr>
                        <a:t> e </a:t>
                      </a:r>
                      <a:r>
                        <a:rPr lang="pt-BR" sz="1100" b="0" dirty="0" smtClean="0">
                          <a:solidFill>
                            <a:schemeClr val="bg2">
                              <a:lumMod val="50000"/>
                            </a:schemeClr>
                          </a:solidFill>
                          <a:latin typeface="+mj-lt"/>
                          <a:cs typeface="Arial" pitchFamily="34" charset="0"/>
                        </a:rPr>
                        <a:t>MOROSINI,</a:t>
                      </a:r>
                      <a:r>
                        <a:rPr lang="pt-BR" sz="1100" b="0" baseline="0" dirty="0" smtClean="0">
                          <a:solidFill>
                            <a:schemeClr val="bg2">
                              <a:lumMod val="50000"/>
                            </a:schemeClr>
                          </a:solidFill>
                          <a:latin typeface="+mj-lt"/>
                          <a:cs typeface="Arial" pitchFamily="34" charset="0"/>
                        </a:rPr>
                        <a:t> </a:t>
                      </a:r>
                      <a:r>
                        <a:rPr lang="pt-BR" sz="1100" b="0" dirty="0" smtClean="0">
                          <a:solidFill>
                            <a:schemeClr val="bg2">
                              <a:lumMod val="50000"/>
                            </a:schemeClr>
                          </a:solidFill>
                          <a:latin typeface="+mj-lt"/>
                          <a:cs typeface="Arial" pitchFamily="34" charset="0"/>
                        </a:rPr>
                        <a:t>2012, p. 185/186</a:t>
                      </a:r>
                      <a:endParaRPr lang="pt-BR" sz="1100" b="0" dirty="0">
                        <a:solidFill>
                          <a:schemeClr val="bg2">
                            <a:lumMod val="50000"/>
                          </a:schemeClr>
                        </a:solidFill>
                        <a:latin typeface="+mj-lt"/>
                        <a:cs typeface="Arial"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solidFill>
                  <a:schemeClr val="tx1"/>
                </a:solidFill>
              </a:rPr>
              <a:t>1.EXPANSÃO VIA NUMÉRICA</a:t>
            </a:r>
            <a:endParaRPr lang="pt-BR" b="1" dirty="0">
              <a:solidFill>
                <a:schemeClr val="tx1"/>
              </a:solidFill>
            </a:endParaRPr>
          </a:p>
        </p:txBody>
      </p:sp>
      <p:sp>
        <p:nvSpPr>
          <p:cNvPr id="3" name="Espaço Reservado para Conteúdo 2"/>
          <p:cNvSpPr>
            <a:spLocks noGrp="1"/>
          </p:cNvSpPr>
          <p:nvPr>
            <p:ph idx="1"/>
          </p:nvPr>
        </p:nvSpPr>
        <p:spPr>
          <a:xfrm>
            <a:off x="457200" y="1935480"/>
            <a:ext cx="8229600" cy="4351040"/>
          </a:xfrm>
        </p:spPr>
        <p:txBody>
          <a:bodyPr>
            <a:normAutofit fontScale="40000" lnSpcReduction="20000"/>
          </a:bodyPr>
          <a:lstStyle/>
          <a:p>
            <a:pPr>
              <a:buClrTx/>
              <a:buNone/>
            </a:pPr>
            <a:endParaRPr lang="pt-BR" dirty="0" smtClean="0"/>
          </a:p>
          <a:p>
            <a:pPr>
              <a:lnSpc>
                <a:spcPct val="150000"/>
              </a:lnSpc>
              <a:buClrTx/>
              <a:buFont typeface="Wingdings" pitchFamily="2" charset="2"/>
              <a:buChar char="Ø"/>
            </a:pPr>
            <a:r>
              <a:rPr lang="pt-BR" sz="5000" b="1" dirty="0" smtClean="0">
                <a:solidFill>
                  <a:srgbClr val="00B050"/>
                </a:solidFill>
                <a:latin typeface="Arial" pitchFamily="34" charset="0"/>
                <a:cs typeface="Arial" pitchFamily="34" charset="0"/>
              </a:rPr>
              <a:t>Expansão institucional</a:t>
            </a:r>
          </a:p>
          <a:p>
            <a:pPr>
              <a:lnSpc>
                <a:spcPct val="150000"/>
              </a:lnSpc>
              <a:buClrTx/>
              <a:buFont typeface="Wingdings" pitchFamily="2" charset="2"/>
              <a:buChar char="Ø"/>
            </a:pPr>
            <a:r>
              <a:rPr lang="pt-BR" sz="5000" b="1" dirty="0" smtClean="0">
                <a:solidFill>
                  <a:srgbClr val="00B050"/>
                </a:solidFill>
                <a:latin typeface="Arial" pitchFamily="34" charset="0"/>
                <a:cs typeface="Arial" pitchFamily="34" charset="0"/>
              </a:rPr>
              <a:t> Expansão por </a:t>
            </a:r>
            <a:r>
              <a:rPr lang="pt-BR" sz="5000" b="1" dirty="0" smtClean="0">
                <a:solidFill>
                  <a:srgbClr val="00B050"/>
                </a:solidFill>
                <a:latin typeface="Arial" pitchFamily="34" charset="0"/>
                <a:cs typeface="Arial" pitchFamily="34" charset="0"/>
              </a:rPr>
              <a:t>cursos/matrículas</a:t>
            </a:r>
            <a:endParaRPr lang="pt-BR" sz="5000" b="1" dirty="0" smtClean="0">
              <a:solidFill>
                <a:srgbClr val="00B050"/>
              </a:solidFill>
              <a:latin typeface="Arial" pitchFamily="34" charset="0"/>
              <a:cs typeface="Arial" pitchFamily="34" charset="0"/>
            </a:endParaRPr>
          </a:p>
          <a:p>
            <a:pPr>
              <a:lnSpc>
                <a:spcPct val="150000"/>
              </a:lnSpc>
              <a:buClrTx/>
              <a:buFont typeface="Wingdings" pitchFamily="2" charset="2"/>
              <a:buChar char="Ø"/>
            </a:pPr>
            <a:r>
              <a:rPr lang="pt-BR" sz="5000" b="1" dirty="0" smtClean="0">
                <a:solidFill>
                  <a:srgbClr val="00B050"/>
                </a:solidFill>
                <a:latin typeface="Arial" pitchFamily="34" charset="0"/>
                <a:cs typeface="Arial" pitchFamily="34" charset="0"/>
              </a:rPr>
              <a:t>Expansão por </a:t>
            </a:r>
            <a:r>
              <a:rPr lang="pt-BR" sz="5000" b="1" dirty="0" smtClean="0">
                <a:solidFill>
                  <a:srgbClr val="00B050"/>
                </a:solidFill>
                <a:latin typeface="Arial" pitchFamily="34" charset="0"/>
                <a:cs typeface="Arial" pitchFamily="34" charset="0"/>
              </a:rPr>
              <a:t>modalidade</a:t>
            </a:r>
            <a:endParaRPr lang="pt-BR" sz="5000" b="1" dirty="0" smtClean="0">
              <a:solidFill>
                <a:srgbClr val="00B050"/>
              </a:solidFill>
              <a:latin typeface="Arial" pitchFamily="34" charset="0"/>
              <a:cs typeface="Arial" pitchFamily="34" charset="0"/>
            </a:endParaRPr>
          </a:p>
          <a:p>
            <a:pPr lvl="0">
              <a:lnSpc>
                <a:spcPct val="150000"/>
              </a:lnSpc>
              <a:buClrTx/>
              <a:buFont typeface="Wingdings" pitchFamily="2" charset="2"/>
              <a:buChar char="Ø"/>
            </a:pPr>
            <a:r>
              <a:rPr lang="pt-BR" sz="5000" b="1" dirty="0" smtClean="0">
                <a:solidFill>
                  <a:schemeClr val="accent1">
                    <a:lumMod val="75000"/>
                  </a:schemeClr>
                </a:solidFill>
                <a:latin typeface="Arial" pitchFamily="34" charset="0"/>
                <a:cs typeface="Arial" pitchFamily="34" charset="0"/>
              </a:rPr>
              <a:t>Outra alternativas em estudo: Distribuição geográfica</a:t>
            </a:r>
            <a:r>
              <a:rPr lang="pt-BR" sz="5000" b="1" dirty="0" smtClean="0">
                <a:solidFill>
                  <a:schemeClr val="accent1">
                    <a:lumMod val="75000"/>
                  </a:schemeClr>
                </a:solidFill>
                <a:latin typeface="Arial" pitchFamily="34" charset="0"/>
                <a:cs typeface="Arial" pitchFamily="34" charset="0"/>
              </a:rPr>
              <a:t>, inscritos/ matriculados/ concluintes, vagas ociosas</a:t>
            </a:r>
          </a:p>
          <a:p>
            <a:pPr>
              <a:lnSpc>
                <a:spcPct val="150000"/>
              </a:lnSpc>
              <a:buClrTx/>
              <a:buNone/>
            </a:pPr>
            <a:r>
              <a:rPr lang="pt-BR" sz="3200" b="1" dirty="0" smtClean="0">
                <a:solidFill>
                  <a:srgbClr val="00B050"/>
                </a:solidFill>
                <a:latin typeface="Arial" pitchFamily="34" charset="0"/>
                <a:cs typeface="Arial" pitchFamily="34" charset="0"/>
              </a:rPr>
              <a:t>     (</a:t>
            </a:r>
            <a:r>
              <a:rPr lang="pt-BR" sz="3200" b="1" dirty="0" smtClean="0">
                <a:solidFill>
                  <a:srgbClr val="00B050"/>
                </a:solidFill>
                <a:latin typeface="Arial" pitchFamily="34" charset="0"/>
                <a:cs typeface="Arial" pitchFamily="34" charset="0"/>
              </a:rPr>
              <a:t>em verde, </a:t>
            </a:r>
            <a:r>
              <a:rPr lang="pt-BR" sz="3200" b="1" dirty="0" smtClean="0">
                <a:solidFill>
                  <a:srgbClr val="00B050"/>
                </a:solidFill>
                <a:latin typeface="Arial" pitchFamily="34" charset="0"/>
                <a:cs typeface="Arial" pitchFamily="34" charset="0"/>
              </a:rPr>
              <a:t>dados em foco na apresentação, todos tendo como fonte – MEC/INEP/DEED)</a:t>
            </a:r>
            <a:endParaRPr lang="pt-BR" sz="3200" b="1" dirty="0" smtClean="0">
              <a:solidFill>
                <a:srgbClr val="00B050"/>
              </a:solidFill>
              <a:latin typeface="Arial" pitchFamily="34" charset="0"/>
              <a:cs typeface="Arial" pitchFamily="34" charset="0"/>
            </a:endParaRPr>
          </a:p>
          <a:p>
            <a:pPr lvl="0">
              <a:lnSpc>
                <a:spcPct val="150000"/>
              </a:lnSpc>
              <a:buClrTx/>
              <a:buFont typeface="Wingdings" pitchFamily="2" charset="2"/>
              <a:buChar char="Ø"/>
            </a:pPr>
            <a:endParaRPr lang="pt-BR" sz="3100" b="1" dirty="0" smtClean="0">
              <a:solidFill>
                <a:schemeClr val="accent1">
                  <a:lumMod val="75000"/>
                </a:schemeClr>
              </a:solidFill>
              <a:latin typeface="Arial" pitchFamily="34" charset="0"/>
              <a:ea typeface="Calibri"/>
              <a:cs typeface="Arial" pitchFamily="34" charset="0"/>
            </a:endParaRPr>
          </a:p>
          <a:p>
            <a:pPr lvl="0">
              <a:lnSpc>
                <a:spcPct val="150000"/>
              </a:lnSpc>
              <a:buClrTx/>
              <a:buFont typeface="Wingdings" pitchFamily="2" charset="2"/>
              <a:buChar char="Ø"/>
            </a:pPr>
            <a:endParaRPr lang="pt-BR" sz="3100" b="1" dirty="0" smtClean="0">
              <a:solidFill>
                <a:schemeClr val="accent1">
                  <a:lumMod val="75000"/>
                </a:schemeClr>
              </a:solidFill>
              <a:latin typeface="Arial" pitchFamily="34" charset="0"/>
              <a:ea typeface="Calibri"/>
              <a:cs typeface="Arial" pitchFamily="34" charset="0"/>
            </a:endParaRPr>
          </a:p>
          <a:p>
            <a:pPr lvl="0">
              <a:lnSpc>
                <a:spcPct val="150000"/>
              </a:lnSpc>
              <a:buClrTx/>
              <a:buFont typeface="Wingdings" pitchFamily="2" charset="2"/>
              <a:buChar char="Ø"/>
            </a:pPr>
            <a:endParaRPr lang="pt-BR" sz="3100" b="1" dirty="0" smtClean="0">
              <a:solidFill>
                <a:schemeClr val="accent1">
                  <a:lumMod val="75000"/>
                </a:schemeClr>
              </a:solidFill>
              <a:latin typeface="Arial" pitchFamily="34" charset="0"/>
              <a:ea typeface="Calibri"/>
              <a:cs typeface="Arial" pitchFamily="34" charset="0"/>
            </a:endParaRPr>
          </a:p>
          <a:p>
            <a:pPr lvl="0">
              <a:lnSpc>
                <a:spcPct val="150000"/>
              </a:lnSpc>
              <a:buClrTx/>
              <a:buFont typeface="Wingdings" pitchFamily="2" charset="2"/>
              <a:buChar char="Ø"/>
            </a:pPr>
            <a:endParaRPr lang="pt-BR" sz="3100" b="1" dirty="0" smtClean="0">
              <a:solidFill>
                <a:schemeClr val="accent1">
                  <a:lumMod val="75000"/>
                </a:schemeClr>
              </a:solidFill>
              <a:latin typeface="Arial" pitchFamily="34" charset="0"/>
              <a:ea typeface="Calibri"/>
              <a:cs typeface="Arial" pitchFamily="34" charset="0"/>
            </a:endParaRPr>
          </a:p>
          <a:p>
            <a:pPr marL="0" algn="r">
              <a:buNone/>
            </a:pPr>
            <a:r>
              <a:rPr lang="pt-BR" sz="2800" dirty="0" smtClean="0">
                <a:solidFill>
                  <a:schemeClr val="bg2">
                    <a:lumMod val="50000"/>
                  </a:schemeClr>
                </a:solidFill>
                <a:latin typeface="+mj-lt"/>
              </a:rPr>
              <a:t>O que revelam (ou não) 20 anos de estatísticas do INEP sobre o processo de expansão </a:t>
            </a:r>
            <a:r>
              <a:rPr lang="pt-BR" sz="2800" dirty="0" err="1" smtClean="0">
                <a:solidFill>
                  <a:schemeClr val="bg2">
                    <a:lumMod val="50000"/>
                  </a:schemeClr>
                </a:solidFill>
                <a:latin typeface="+mj-lt"/>
              </a:rPr>
              <a:t>ediversificação</a:t>
            </a:r>
            <a:r>
              <a:rPr lang="pt-BR" sz="2800" dirty="0" smtClean="0">
                <a:solidFill>
                  <a:schemeClr val="bg2">
                    <a:lumMod val="50000"/>
                  </a:schemeClr>
                </a:solidFill>
                <a:latin typeface="+mj-lt"/>
              </a:rPr>
              <a:t>/diferenciação da organização institucional e acadêmica do sistema de educação superior</a:t>
            </a:r>
          </a:p>
          <a:p>
            <a:pPr marL="0" algn="r">
              <a:buNone/>
            </a:pPr>
            <a:r>
              <a:rPr lang="pt-BR" sz="2800" i="1" dirty="0" smtClean="0">
                <a:solidFill>
                  <a:schemeClr val="bg2">
                    <a:lumMod val="50000"/>
                  </a:schemeClr>
                </a:solidFill>
                <a:latin typeface="+mj-lt"/>
              </a:rPr>
              <a:t>Stella </a:t>
            </a:r>
            <a:r>
              <a:rPr lang="pt-BR" sz="2800" i="1" dirty="0" err="1" smtClean="0">
                <a:solidFill>
                  <a:schemeClr val="bg2">
                    <a:lumMod val="50000"/>
                  </a:schemeClr>
                </a:solidFill>
                <a:latin typeface="+mj-lt"/>
              </a:rPr>
              <a:t>Cecilia</a:t>
            </a:r>
            <a:r>
              <a:rPr lang="pt-BR" sz="2800" i="1" dirty="0" smtClean="0">
                <a:solidFill>
                  <a:schemeClr val="bg2">
                    <a:lumMod val="50000"/>
                  </a:schemeClr>
                </a:solidFill>
                <a:latin typeface="+mj-lt"/>
              </a:rPr>
              <a:t> Duarte </a:t>
            </a:r>
            <a:r>
              <a:rPr lang="pt-BR" sz="2800" i="1" dirty="0" err="1" smtClean="0">
                <a:solidFill>
                  <a:schemeClr val="bg2">
                    <a:lumMod val="50000"/>
                  </a:schemeClr>
                </a:solidFill>
                <a:latin typeface="+mj-lt"/>
              </a:rPr>
              <a:t>Segenreich</a:t>
            </a:r>
            <a:r>
              <a:rPr lang="pt-BR" sz="2800" i="1" dirty="0" smtClean="0">
                <a:solidFill>
                  <a:schemeClr val="bg2">
                    <a:lumMod val="50000"/>
                  </a:schemeClr>
                </a:solidFill>
                <a:latin typeface="+mj-lt"/>
              </a:rPr>
              <a:t>, Antonio Maurício Castanheira das Neves</a:t>
            </a:r>
            <a:endParaRPr lang="pt-BR" sz="2800" dirty="0" smtClean="0">
              <a:solidFill>
                <a:schemeClr val="bg2">
                  <a:lumMod val="50000"/>
                </a:schemeClr>
              </a:solidFill>
              <a:latin typeface="+mj-lt"/>
            </a:endParaRPr>
          </a:p>
          <a:p>
            <a:pPr>
              <a:lnSpc>
                <a:spcPct val="150000"/>
              </a:lnSpc>
              <a:buClrTx/>
              <a:buFont typeface="Wingdings" pitchFamily="2" charset="2"/>
              <a:buChar char="Ø"/>
            </a:pPr>
            <a:endParaRPr lang="pt-BR" sz="3600" dirty="0" smtClean="0">
              <a:latin typeface="Arial" pitchFamily="34" charset="0"/>
              <a:cs typeface="Arial"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a:defRPr/>
            </a:pPr>
            <a:fld id="{EE595B9F-FE16-46BE-85B1-3CFD5D32ECBA}" type="datetime1">
              <a:rPr lang="pt-BR" smtClean="0"/>
              <a:pPr>
                <a:defRPr/>
              </a:pPr>
              <a:t>24/05/2016</a:t>
            </a:fld>
            <a:endParaRPr lang="pt-BR"/>
          </a:p>
        </p:txBody>
      </p:sp>
      <p:graphicFrame>
        <p:nvGraphicFramePr>
          <p:cNvPr id="3" name="Tabela 2"/>
          <p:cNvGraphicFramePr>
            <a:graphicFrameLocks noGrp="1"/>
          </p:cNvGraphicFramePr>
          <p:nvPr/>
        </p:nvGraphicFramePr>
        <p:xfrm>
          <a:off x="214282" y="571480"/>
          <a:ext cx="8647491" cy="5987080"/>
        </p:xfrm>
        <a:graphic>
          <a:graphicData uri="http://schemas.openxmlformats.org/drawingml/2006/table">
            <a:tbl>
              <a:tblPr/>
              <a:tblGrid>
                <a:gridCol w="388604"/>
                <a:gridCol w="450274"/>
                <a:gridCol w="518444"/>
                <a:gridCol w="824995"/>
                <a:gridCol w="598956"/>
                <a:gridCol w="598956"/>
                <a:gridCol w="598956"/>
                <a:gridCol w="718072"/>
                <a:gridCol w="878403"/>
                <a:gridCol w="678544"/>
                <a:gridCol w="473082"/>
                <a:gridCol w="547423"/>
                <a:gridCol w="726518"/>
                <a:gridCol w="646264"/>
              </a:tblGrid>
              <a:tr h="323601">
                <a:tc gridSpan="14">
                  <a:txBody>
                    <a:bodyPr/>
                    <a:lstStyle/>
                    <a:p>
                      <a:pPr algn="ctr">
                        <a:spcAft>
                          <a:spcPts val="0"/>
                        </a:spcAft>
                      </a:pPr>
                      <a:r>
                        <a:rPr lang="pt-BR" sz="1200" b="1" dirty="0">
                          <a:solidFill>
                            <a:srgbClr val="000000"/>
                          </a:solidFill>
                          <a:latin typeface="Arial Narrow" pitchFamily="34" charset="0"/>
                          <a:ea typeface="Times New Roman"/>
                        </a:rPr>
                        <a:t>Tabela </a:t>
                      </a:r>
                      <a:r>
                        <a:rPr lang="pt-BR" sz="1200" b="1" dirty="0" smtClean="0">
                          <a:solidFill>
                            <a:srgbClr val="000000"/>
                          </a:solidFill>
                          <a:latin typeface="Arial Narrow" pitchFamily="34" charset="0"/>
                          <a:ea typeface="Times New Roman"/>
                        </a:rPr>
                        <a:t>1: </a:t>
                      </a:r>
                      <a:r>
                        <a:rPr lang="pt-BR" sz="1200" b="1" dirty="0">
                          <a:solidFill>
                            <a:srgbClr val="000000"/>
                          </a:solidFill>
                          <a:latin typeface="Arial Narrow" pitchFamily="34" charset="0"/>
                          <a:ea typeface="Times New Roman"/>
                        </a:rPr>
                        <a:t>Evolução das Universidades, Centros Universitários, Faculdades, </a:t>
                      </a:r>
                      <a:r>
                        <a:rPr lang="pt-BR" sz="1200" b="1" dirty="0" err="1">
                          <a:solidFill>
                            <a:srgbClr val="000000"/>
                          </a:solidFill>
                          <a:latin typeface="Arial Narrow" pitchFamily="34" charset="0"/>
                          <a:ea typeface="Times New Roman"/>
                        </a:rPr>
                        <a:t>IFs</a:t>
                      </a:r>
                      <a:r>
                        <a:rPr lang="pt-BR" sz="1200" b="1" dirty="0">
                          <a:solidFill>
                            <a:srgbClr val="000000"/>
                          </a:solidFill>
                          <a:latin typeface="Arial Narrow" pitchFamily="34" charset="0"/>
                          <a:ea typeface="Times New Roman"/>
                        </a:rPr>
                        <a:t>. e outras designações no período 1995 – 2014 </a:t>
                      </a:r>
                      <a:endParaRPr lang="pt-BR" sz="1200" b="1" dirty="0" smtClean="0">
                        <a:solidFill>
                          <a:srgbClr val="000000"/>
                        </a:solidFill>
                        <a:latin typeface="Arial Narrow" pitchFamily="34" charset="0"/>
                        <a:ea typeface="Times New Roman"/>
                      </a:endParaRPr>
                    </a:p>
                    <a:p>
                      <a:pPr algn="ctr">
                        <a:spcAft>
                          <a:spcPts val="0"/>
                        </a:spcAft>
                      </a:pPr>
                      <a:r>
                        <a:rPr lang="pt-BR" sz="1200" b="1" dirty="0" smtClean="0">
                          <a:solidFill>
                            <a:srgbClr val="000000"/>
                          </a:solidFill>
                          <a:latin typeface="Arial Narrow" pitchFamily="34" charset="0"/>
                          <a:ea typeface="Times New Roman"/>
                        </a:rPr>
                        <a:t>de </a:t>
                      </a:r>
                      <a:r>
                        <a:rPr lang="pt-BR" sz="1200" b="1" dirty="0">
                          <a:solidFill>
                            <a:srgbClr val="000000"/>
                          </a:solidFill>
                          <a:latin typeface="Arial Narrow" pitchFamily="34" charset="0"/>
                          <a:ea typeface="Times New Roman"/>
                        </a:rPr>
                        <a:t>acordo com seu registro nas sinopses</a:t>
                      </a:r>
                      <a:endParaRPr lang="pt-BR" sz="1200" dirty="0">
                        <a:latin typeface="Arial Narrow" pitchFamily="34" charset="0"/>
                        <a:ea typeface="Times New Roman"/>
                      </a:endParaRPr>
                    </a:p>
                  </a:txBody>
                  <a:tcPr marL="29764" marR="29764"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827390">
                <a:tc>
                  <a:txBody>
                    <a:bodyPr/>
                    <a:lstStyle/>
                    <a:p>
                      <a:pPr algn="ctr">
                        <a:spcAft>
                          <a:spcPts val="0"/>
                        </a:spcAft>
                      </a:pPr>
                      <a:r>
                        <a:rPr lang="pt-BR" sz="1000" b="1" dirty="0">
                          <a:solidFill>
                            <a:srgbClr val="000000"/>
                          </a:solidFill>
                          <a:latin typeface="Arial Narrow" pitchFamily="34" charset="0"/>
                          <a:ea typeface="Times New Roman"/>
                        </a:rPr>
                        <a:t>Ano</a:t>
                      </a:r>
                      <a:endParaRPr lang="pt-BR" sz="1000" b="1" dirty="0">
                        <a:latin typeface="Arial Narrow" pitchFamily="34" charset="0"/>
                        <a:ea typeface="Times New Roman"/>
                      </a:endParaRP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spcAft>
                          <a:spcPts val="0"/>
                        </a:spcAft>
                      </a:pPr>
                      <a:r>
                        <a:rPr lang="pt-BR" sz="1000" b="1" dirty="0">
                          <a:solidFill>
                            <a:srgbClr val="000000"/>
                          </a:solidFill>
                          <a:latin typeface="Arial Narrow" pitchFamily="34" charset="0"/>
                          <a:ea typeface="Times New Roman"/>
                        </a:rPr>
                        <a:t>Total</a:t>
                      </a:r>
                      <a:endParaRPr lang="pt-BR" sz="1000" b="1" dirty="0">
                        <a:latin typeface="Arial Narrow" pitchFamily="34" charset="0"/>
                        <a:ea typeface="Times New Roman"/>
                      </a:endParaRP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spcAft>
                          <a:spcPts val="0"/>
                        </a:spcAft>
                      </a:pPr>
                      <a:r>
                        <a:rPr lang="pt-BR" sz="1000" b="1" dirty="0" err="1" smtClean="0">
                          <a:solidFill>
                            <a:srgbClr val="000000"/>
                          </a:solidFill>
                          <a:latin typeface="Arial Narrow" pitchFamily="34" charset="0"/>
                          <a:ea typeface="Times New Roman"/>
                        </a:rPr>
                        <a:t>Universi</a:t>
                      </a:r>
                      <a:endParaRPr lang="pt-BR" sz="1000" b="1" dirty="0" smtClean="0">
                        <a:solidFill>
                          <a:srgbClr val="000000"/>
                        </a:solidFill>
                        <a:latin typeface="Arial Narrow" pitchFamily="34" charset="0"/>
                        <a:ea typeface="Times New Roman"/>
                      </a:endParaRPr>
                    </a:p>
                    <a:p>
                      <a:pPr algn="ctr">
                        <a:spcAft>
                          <a:spcPts val="0"/>
                        </a:spcAft>
                      </a:pPr>
                      <a:r>
                        <a:rPr lang="pt-BR" sz="1000" b="1" dirty="0" err="1" smtClean="0">
                          <a:solidFill>
                            <a:srgbClr val="000000"/>
                          </a:solidFill>
                          <a:latin typeface="Arial Narrow" pitchFamily="34" charset="0"/>
                          <a:ea typeface="Times New Roman"/>
                        </a:rPr>
                        <a:t>dades</a:t>
                      </a:r>
                      <a:endParaRPr lang="pt-BR" sz="1000" b="1" dirty="0">
                        <a:latin typeface="Arial Narrow" pitchFamily="34" charset="0"/>
                        <a:ea typeface="Times New Roman"/>
                      </a:endParaRP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000" b="1" dirty="0">
                          <a:solidFill>
                            <a:srgbClr val="000000"/>
                          </a:solidFill>
                          <a:latin typeface="Arial Narrow" pitchFamily="34" charset="0"/>
                          <a:ea typeface="Times New Roman"/>
                        </a:rPr>
                        <a:t>Centros Universitários</a:t>
                      </a:r>
                      <a:endParaRPr lang="pt-BR" sz="1000" b="1" dirty="0">
                        <a:latin typeface="Arial Narrow" pitchFamily="34" charset="0"/>
                        <a:ea typeface="Times New Roman"/>
                      </a:endParaRP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000" b="1" dirty="0" err="1" smtClean="0">
                          <a:solidFill>
                            <a:srgbClr val="FF0000"/>
                          </a:solidFill>
                          <a:latin typeface="Arial Narrow" pitchFamily="34" charset="0"/>
                          <a:ea typeface="Times New Roman"/>
                        </a:rPr>
                        <a:t>Faculda</a:t>
                      </a:r>
                      <a:endParaRPr lang="pt-BR" sz="1000" b="1" dirty="0" smtClean="0">
                        <a:solidFill>
                          <a:srgbClr val="FF0000"/>
                        </a:solidFill>
                        <a:latin typeface="Arial Narrow" pitchFamily="34" charset="0"/>
                        <a:ea typeface="Times New Roman"/>
                      </a:endParaRPr>
                    </a:p>
                    <a:p>
                      <a:pPr algn="ctr">
                        <a:spcAft>
                          <a:spcPts val="0"/>
                        </a:spcAft>
                      </a:pPr>
                      <a:r>
                        <a:rPr lang="pt-BR" sz="1000" b="1" dirty="0" err="1" smtClean="0">
                          <a:solidFill>
                            <a:srgbClr val="FF0000"/>
                          </a:solidFill>
                          <a:latin typeface="Arial Narrow" pitchFamily="34" charset="0"/>
                          <a:ea typeface="Times New Roman"/>
                        </a:rPr>
                        <a:t>des</a:t>
                      </a:r>
                      <a:r>
                        <a:rPr lang="pt-BR" sz="1000" b="1" baseline="0" dirty="0" smtClean="0">
                          <a:solidFill>
                            <a:srgbClr val="FF0000"/>
                          </a:solidFill>
                          <a:latin typeface="Arial Narrow" pitchFamily="34" charset="0"/>
                          <a:ea typeface="Times New Roman"/>
                        </a:rPr>
                        <a:t> </a:t>
                      </a:r>
                      <a:r>
                        <a:rPr lang="pt-BR" sz="1000" b="1" dirty="0" smtClean="0">
                          <a:solidFill>
                            <a:srgbClr val="FF0000"/>
                          </a:solidFill>
                          <a:latin typeface="Arial Narrow" pitchFamily="34" charset="0"/>
                          <a:ea typeface="Times New Roman"/>
                        </a:rPr>
                        <a:t>Integra</a:t>
                      </a:r>
                      <a:endParaRPr lang="pt-BR" sz="1000" b="1" dirty="0">
                        <a:solidFill>
                          <a:srgbClr val="FF0000"/>
                        </a:solidFill>
                        <a:latin typeface="Arial Narrow" pitchFamily="34" charset="0"/>
                        <a:ea typeface="Times New Roman"/>
                      </a:endParaRPr>
                    </a:p>
                    <a:p>
                      <a:pPr algn="ctr">
                        <a:spcAft>
                          <a:spcPts val="0"/>
                        </a:spcAft>
                      </a:pPr>
                      <a:r>
                        <a:rPr lang="pt-BR" sz="1000" b="1" dirty="0" smtClean="0">
                          <a:solidFill>
                            <a:srgbClr val="FF0000"/>
                          </a:solidFill>
                          <a:latin typeface="Arial Narrow" pitchFamily="34" charset="0"/>
                          <a:ea typeface="Times New Roman"/>
                        </a:rPr>
                        <a:t>Das</a:t>
                      </a:r>
                    </a:p>
                    <a:p>
                      <a:pPr algn="ctr">
                        <a:spcAft>
                          <a:spcPts val="0"/>
                        </a:spcAft>
                      </a:pPr>
                      <a:r>
                        <a:rPr lang="pt-BR" sz="1000" b="1" dirty="0" smtClean="0">
                          <a:solidFill>
                            <a:srgbClr val="000000"/>
                          </a:solidFill>
                          <a:latin typeface="Arial Narrow" pitchFamily="34" charset="0"/>
                          <a:ea typeface="Times New Roman"/>
                        </a:rPr>
                        <a:t> </a:t>
                      </a:r>
                      <a:r>
                        <a:rPr lang="pt-BR" sz="1000" b="1" dirty="0">
                          <a:solidFill>
                            <a:srgbClr val="000000"/>
                          </a:solidFill>
                          <a:latin typeface="Arial Narrow" pitchFamily="34" charset="0"/>
                          <a:ea typeface="Times New Roman"/>
                        </a:rPr>
                        <a:t>(de 1999 a 2008)</a:t>
                      </a:r>
                      <a:endParaRPr lang="pt-BR" sz="1000" b="1" dirty="0">
                        <a:latin typeface="Arial Narrow" pitchFamily="34" charset="0"/>
                        <a:ea typeface="Times New Roman"/>
                      </a:endParaRP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000" b="1" dirty="0" err="1" smtClean="0">
                          <a:solidFill>
                            <a:srgbClr val="FF0000"/>
                          </a:solidFill>
                          <a:latin typeface="Arial Narrow" pitchFamily="34" charset="0"/>
                          <a:ea typeface="Times New Roman"/>
                        </a:rPr>
                        <a:t>Faculda</a:t>
                      </a:r>
                      <a:r>
                        <a:rPr lang="pt-BR" sz="1000" b="1" dirty="0" smtClean="0">
                          <a:solidFill>
                            <a:srgbClr val="FF0000"/>
                          </a:solidFill>
                          <a:latin typeface="Arial Narrow" pitchFamily="34" charset="0"/>
                          <a:ea typeface="Times New Roman"/>
                        </a:rPr>
                        <a:t> </a:t>
                      </a:r>
                      <a:r>
                        <a:rPr lang="pt-BR" sz="1000" b="1" dirty="0" err="1" smtClean="0">
                          <a:solidFill>
                            <a:srgbClr val="FF0000"/>
                          </a:solidFill>
                          <a:latin typeface="Arial Narrow" pitchFamily="34" charset="0"/>
                          <a:ea typeface="Times New Roman"/>
                        </a:rPr>
                        <a:t>des</a:t>
                      </a:r>
                      <a:r>
                        <a:rPr lang="pt-BR" sz="1000" b="1" dirty="0" smtClean="0">
                          <a:solidFill>
                            <a:srgbClr val="FF0000"/>
                          </a:solidFill>
                          <a:latin typeface="Arial Narrow" pitchFamily="34" charset="0"/>
                          <a:ea typeface="Times New Roman"/>
                        </a:rPr>
                        <a:t> </a:t>
                      </a:r>
                      <a:r>
                        <a:rPr lang="pt-BR" sz="1000" b="1" dirty="0">
                          <a:solidFill>
                            <a:srgbClr val="FF0000"/>
                          </a:solidFill>
                          <a:latin typeface="Arial Narrow" pitchFamily="34" charset="0"/>
                          <a:ea typeface="Times New Roman"/>
                        </a:rPr>
                        <a:t>Integra</a:t>
                      </a:r>
                    </a:p>
                    <a:p>
                      <a:pPr algn="ctr">
                        <a:spcAft>
                          <a:spcPts val="0"/>
                        </a:spcAft>
                      </a:pPr>
                      <a:r>
                        <a:rPr lang="pt-BR" sz="1000" b="1" dirty="0">
                          <a:solidFill>
                            <a:srgbClr val="FF0000"/>
                          </a:solidFill>
                          <a:latin typeface="Arial Narrow" pitchFamily="34" charset="0"/>
                          <a:ea typeface="Times New Roman"/>
                        </a:rPr>
                        <a:t>das </a:t>
                      </a:r>
                      <a:r>
                        <a:rPr lang="pt-BR" sz="1000" b="1" dirty="0">
                          <a:solidFill>
                            <a:srgbClr val="000000"/>
                          </a:solidFill>
                          <a:latin typeface="Arial Narrow" pitchFamily="34" charset="0"/>
                          <a:ea typeface="Times New Roman"/>
                        </a:rPr>
                        <a:t>e Centros Univ.</a:t>
                      </a:r>
                      <a:endParaRPr lang="pt-BR" sz="1000" b="1" dirty="0">
                        <a:latin typeface="Arial Narrow" pitchFamily="34" charset="0"/>
                        <a:ea typeface="Times New Roman"/>
                      </a:endParaRP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000" b="1" dirty="0">
                          <a:solidFill>
                            <a:srgbClr val="000000"/>
                          </a:solidFill>
                          <a:latin typeface="Arial Narrow" pitchFamily="34" charset="0"/>
                          <a:ea typeface="Times New Roman"/>
                        </a:rPr>
                        <a:t>Fed. Escolas e </a:t>
                      </a:r>
                      <a:r>
                        <a:rPr lang="pt-BR" sz="1000" b="1" dirty="0">
                          <a:solidFill>
                            <a:srgbClr val="FF0000"/>
                          </a:solidFill>
                          <a:latin typeface="Arial Narrow" pitchFamily="34" charset="0"/>
                          <a:ea typeface="Times New Roman"/>
                        </a:rPr>
                        <a:t>Faculdades integradas</a:t>
                      </a: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000" b="1" dirty="0" err="1">
                          <a:solidFill>
                            <a:srgbClr val="000000"/>
                          </a:solidFill>
                          <a:latin typeface="Arial Narrow" pitchFamily="34" charset="0"/>
                          <a:ea typeface="Times New Roman"/>
                        </a:rPr>
                        <a:t>Faculda</a:t>
                      </a:r>
                      <a:endParaRPr lang="pt-BR" sz="1000" b="1" dirty="0">
                        <a:latin typeface="Arial Narrow" pitchFamily="34" charset="0"/>
                        <a:ea typeface="Times New Roman"/>
                      </a:endParaRPr>
                    </a:p>
                    <a:p>
                      <a:pPr algn="ctr">
                        <a:spcAft>
                          <a:spcPts val="0"/>
                        </a:spcAft>
                      </a:pPr>
                      <a:r>
                        <a:rPr lang="pt-BR" sz="1000" b="1" dirty="0" err="1">
                          <a:solidFill>
                            <a:srgbClr val="000000"/>
                          </a:solidFill>
                          <a:latin typeface="Arial Narrow" pitchFamily="34" charset="0"/>
                          <a:ea typeface="Times New Roman"/>
                        </a:rPr>
                        <a:t>des</a:t>
                      </a:r>
                      <a:r>
                        <a:rPr lang="pt-BR" sz="1000" b="1" dirty="0">
                          <a:solidFill>
                            <a:srgbClr val="000000"/>
                          </a:solidFill>
                          <a:latin typeface="Arial Narrow" pitchFamily="34" charset="0"/>
                          <a:ea typeface="Times New Roman"/>
                        </a:rPr>
                        <a:t>, Escolas e Institutos (de 2000 a 2008)</a:t>
                      </a:r>
                      <a:endParaRPr lang="pt-BR" sz="1000" b="1" dirty="0">
                        <a:latin typeface="Arial Narrow" pitchFamily="34" charset="0"/>
                        <a:ea typeface="Times New Roman"/>
                      </a:endParaRP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000" b="1" dirty="0" smtClean="0">
                          <a:solidFill>
                            <a:srgbClr val="FF00FF"/>
                          </a:solidFill>
                          <a:latin typeface="Arial Narrow" pitchFamily="34" charset="0"/>
                          <a:ea typeface="Times New Roman"/>
                        </a:rPr>
                        <a:t>Estabeleci</a:t>
                      </a:r>
                    </a:p>
                    <a:p>
                      <a:pPr algn="ctr">
                        <a:spcAft>
                          <a:spcPts val="0"/>
                        </a:spcAft>
                      </a:pPr>
                      <a:r>
                        <a:rPr lang="pt-BR" sz="1000" b="1" dirty="0" smtClean="0">
                          <a:solidFill>
                            <a:srgbClr val="FF00FF"/>
                          </a:solidFill>
                          <a:latin typeface="Arial Narrow" pitchFamily="34" charset="0"/>
                          <a:ea typeface="Times New Roman"/>
                        </a:rPr>
                        <a:t>mentos </a:t>
                      </a:r>
                    </a:p>
                    <a:p>
                      <a:pPr algn="ctr">
                        <a:spcAft>
                          <a:spcPts val="0"/>
                        </a:spcAft>
                      </a:pPr>
                      <a:r>
                        <a:rPr lang="pt-BR" sz="1000" b="1" dirty="0" smtClean="0">
                          <a:solidFill>
                            <a:srgbClr val="FF00FF"/>
                          </a:solidFill>
                          <a:latin typeface="Arial Narrow" pitchFamily="34" charset="0"/>
                          <a:ea typeface="Times New Roman"/>
                        </a:rPr>
                        <a:t>Isolados</a:t>
                      </a:r>
                      <a:endParaRPr lang="pt-BR" sz="1000" b="1" dirty="0">
                        <a:solidFill>
                          <a:srgbClr val="FF00FF"/>
                        </a:solidFill>
                        <a:latin typeface="Arial Narrow" pitchFamily="34" charset="0"/>
                        <a:ea typeface="Times New Roman"/>
                      </a:endParaRP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000" b="1" dirty="0">
                          <a:solidFill>
                            <a:srgbClr val="000000"/>
                          </a:solidFill>
                          <a:latin typeface="Arial Narrow" pitchFamily="34" charset="0"/>
                          <a:ea typeface="Times New Roman"/>
                        </a:rPr>
                        <a:t>Faculdades</a:t>
                      </a:r>
                      <a:endParaRPr lang="pt-BR" sz="1000" b="1" dirty="0">
                        <a:latin typeface="Arial Narrow" pitchFamily="34" charset="0"/>
                        <a:ea typeface="Times New Roman"/>
                      </a:endParaRP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000" b="1" dirty="0">
                          <a:solidFill>
                            <a:srgbClr val="000000"/>
                          </a:solidFill>
                          <a:latin typeface="Arial Narrow" pitchFamily="34" charset="0"/>
                          <a:ea typeface="Times New Roman"/>
                        </a:rPr>
                        <a:t>CET (de 1999 a 2007)</a:t>
                      </a:r>
                      <a:endParaRPr lang="pt-BR" sz="1000" b="1" dirty="0">
                        <a:latin typeface="Arial Narrow" pitchFamily="34" charset="0"/>
                        <a:ea typeface="Times New Roman"/>
                      </a:endParaRP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000" b="1" dirty="0">
                          <a:solidFill>
                            <a:srgbClr val="000000"/>
                          </a:solidFill>
                          <a:latin typeface="Arial Narrow" pitchFamily="34" charset="0"/>
                          <a:ea typeface="Times New Roman"/>
                        </a:rPr>
                        <a:t>CET /</a:t>
                      </a:r>
                      <a:r>
                        <a:rPr lang="pt-BR" sz="1000" b="1" dirty="0" err="1">
                          <a:solidFill>
                            <a:srgbClr val="000000"/>
                          </a:solidFill>
                          <a:latin typeface="Arial Narrow" pitchFamily="34" charset="0"/>
                          <a:ea typeface="Times New Roman"/>
                        </a:rPr>
                        <a:t>Fat</a:t>
                      </a:r>
                      <a:r>
                        <a:rPr lang="pt-BR" sz="1000" b="1" dirty="0">
                          <a:solidFill>
                            <a:srgbClr val="000000"/>
                          </a:solidFill>
                          <a:latin typeface="Arial Narrow" pitchFamily="34" charset="0"/>
                          <a:ea typeface="Times New Roman"/>
                        </a:rPr>
                        <a:t> (de 2004 a 2008)</a:t>
                      </a:r>
                      <a:endParaRPr lang="pt-BR" sz="1000" b="1" dirty="0">
                        <a:latin typeface="Arial Narrow" pitchFamily="34" charset="0"/>
                        <a:ea typeface="Times New Roman"/>
                      </a:endParaRP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000" b="1" dirty="0">
                          <a:solidFill>
                            <a:srgbClr val="000000"/>
                          </a:solidFill>
                          <a:latin typeface="Arial Narrow" pitchFamily="34" charset="0"/>
                          <a:ea typeface="Times New Roman"/>
                        </a:rPr>
                        <a:t>CEFET/IF (apenas em 2008)</a:t>
                      </a:r>
                      <a:endParaRPr lang="pt-BR" sz="1000" b="1" dirty="0">
                        <a:latin typeface="Arial Narrow" pitchFamily="34" charset="0"/>
                        <a:ea typeface="Times New Roman"/>
                      </a:endParaRP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000" b="1" dirty="0">
                          <a:solidFill>
                            <a:srgbClr val="00B050"/>
                          </a:solidFill>
                          <a:latin typeface="Arial Narrow" pitchFamily="34" charset="0"/>
                          <a:ea typeface="Times New Roman"/>
                        </a:rPr>
                        <a:t>IF e CEFET </a:t>
                      </a:r>
                      <a:r>
                        <a:rPr lang="pt-BR" sz="1000" b="1" dirty="0">
                          <a:solidFill>
                            <a:srgbClr val="000000"/>
                          </a:solidFill>
                          <a:latin typeface="Arial Narrow" pitchFamily="34" charset="0"/>
                          <a:ea typeface="Times New Roman"/>
                        </a:rPr>
                        <a:t>(de 2009 a 2014)</a:t>
                      </a:r>
                      <a:endParaRPr lang="pt-BR" sz="1000" b="1" dirty="0">
                        <a:latin typeface="Arial Narrow" pitchFamily="34" charset="0"/>
                        <a:ea typeface="Times New Roman"/>
                      </a:endParaRPr>
                    </a:p>
                  </a:txBody>
                  <a:tcPr marL="29764" marR="297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346">
                <a:tc>
                  <a:txBody>
                    <a:bodyPr/>
                    <a:lstStyle/>
                    <a:p>
                      <a:pPr algn="r">
                        <a:spcAft>
                          <a:spcPts val="0"/>
                        </a:spcAft>
                      </a:pPr>
                      <a:r>
                        <a:rPr lang="pt-BR" sz="800" b="1" dirty="0">
                          <a:solidFill>
                            <a:srgbClr val="000000"/>
                          </a:solidFill>
                          <a:latin typeface="+mj-lt"/>
                          <a:ea typeface="Times New Roman"/>
                        </a:rPr>
                        <a:t>1995</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894</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135</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dirty="0">
                          <a:solidFill>
                            <a:srgbClr val="000000"/>
                          </a:solidFill>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solidFill>
                            <a:srgbClr val="000000"/>
                          </a:solidFill>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pt-BR" sz="800" b="1" dirty="0">
                          <a:solidFill>
                            <a:srgbClr val="000000"/>
                          </a:solidFill>
                          <a:latin typeface="+mj-lt"/>
                          <a:ea typeface="Times New Roman"/>
                        </a:rPr>
                        <a:t> </a:t>
                      </a:r>
                      <a:endParaRPr lang="pt-BR" sz="800" b="1" dirty="0">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pt-BR" sz="800" b="1" dirty="0">
                          <a:latin typeface="+mj-lt"/>
                          <a:ea typeface="Times New Roman"/>
                        </a:rPr>
                        <a:t>111</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648</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dirty="0">
                          <a:solidFill>
                            <a:srgbClr val="000000"/>
                          </a:solidFill>
                          <a:latin typeface="+mj-lt"/>
                          <a:ea typeface="Times New Roman"/>
                        </a:rPr>
                        <a:t>1996</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922</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136</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dirty="0">
                          <a:solidFill>
                            <a:srgbClr val="000000"/>
                          </a:solidFill>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solidFill>
                            <a:srgbClr val="000000"/>
                          </a:solidFill>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pt-BR" sz="800" b="1" dirty="0">
                          <a:latin typeface="+mj-lt"/>
                          <a:ea typeface="Times New Roman"/>
                        </a:rPr>
                        <a:t>143</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cs typeface="Calibri"/>
                        </a:rPr>
                        <a:t>643</a:t>
                      </a:r>
                      <a:endParaRPr lang="pt-BR" sz="800" b="1" dirty="0">
                        <a:solidFill>
                          <a:srgbClr val="FF00FF"/>
                        </a:solidFill>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a:solidFill>
                            <a:srgbClr val="000000"/>
                          </a:solidFill>
                          <a:latin typeface="+mj-lt"/>
                          <a:ea typeface="Times New Roman"/>
                        </a:rPr>
                        <a:t>1997</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900</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150</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dirty="0">
                          <a:solidFill>
                            <a:srgbClr val="000000"/>
                          </a:solidFill>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solidFill>
                            <a:srgbClr val="000000"/>
                          </a:solidFill>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pt-BR" sz="800" b="1">
                          <a:solidFill>
                            <a:srgbClr val="000000"/>
                          </a:solidFill>
                          <a:latin typeface="+mj-lt"/>
                          <a:ea typeface="Times New Roman"/>
                        </a:rPr>
                        <a:t>91</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800" b="1" dirty="0">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cs typeface="Calibri"/>
                        </a:rPr>
                        <a:t>659</a:t>
                      </a:r>
                      <a:endParaRPr lang="pt-BR" sz="800" b="1" dirty="0">
                        <a:solidFill>
                          <a:srgbClr val="FF00FF"/>
                        </a:solidFill>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a:solidFill>
                            <a:srgbClr val="000000"/>
                          </a:solidFill>
                          <a:latin typeface="+mj-lt"/>
                          <a:ea typeface="Times New Roman"/>
                        </a:rPr>
                        <a:t>1998</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973</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153</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solidFill>
                            <a:srgbClr val="000000"/>
                          </a:solidFill>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solidFill>
                            <a:srgbClr val="000000"/>
                          </a:solidFill>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pt-BR" sz="800" b="1" dirty="0">
                          <a:solidFill>
                            <a:srgbClr val="000000"/>
                          </a:solidFill>
                          <a:latin typeface="+mj-lt"/>
                          <a:ea typeface="Times New Roman"/>
                        </a:rPr>
                        <a:t>93</a:t>
                      </a:r>
                      <a:endParaRPr lang="pt-BR" sz="800" b="1" dirty="0">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800" b="1" dirty="0">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cs typeface="Calibri"/>
                        </a:rPr>
                        <a:t>727</a:t>
                      </a:r>
                      <a:endParaRPr lang="pt-BR" sz="800" b="1" dirty="0">
                        <a:solidFill>
                          <a:srgbClr val="FF00FF"/>
                        </a:solidFill>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a:solidFill>
                            <a:srgbClr val="000000"/>
                          </a:solidFill>
                          <a:latin typeface="+mj-lt"/>
                          <a:ea typeface="Times New Roman"/>
                        </a:rPr>
                        <a:t>1999</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1097</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155</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39</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74</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800" b="1" dirty="0">
                          <a:solidFill>
                            <a:srgbClr val="000000"/>
                          </a:solidFill>
                          <a:latin typeface="+mj-lt"/>
                          <a:ea typeface="Times New Roman"/>
                        </a:rPr>
                        <a:t> </a:t>
                      </a:r>
                      <a:endParaRPr lang="pt-BR" sz="800" b="1" dirty="0">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pt-BR" sz="800" b="1" dirty="0">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cs typeface="Calibri"/>
                        </a:rPr>
                        <a:t>813</a:t>
                      </a:r>
                      <a:endParaRPr lang="pt-BR" sz="800" b="1" dirty="0">
                        <a:solidFill>
                          <a:srgbClr val="FF00FF"/>
                        </a:solidFill>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dirty="0">
                          <a:latin typeface="+mj-lt"/>
                          <a:ea typeface="Times New Roman"/>
                          <a:cs typeface="Calibri"/>
                        </a:rPr>
                        <a:t>16</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a:solidFill>
                            <a:srgbClr val="000000"/>
                          </a:solidFill>
                          <a:latin typeface="+mj-lt"/>
                          <a:ea typeface="Times New Roman"/>
                        </a:rPr>
                        <a:t>2000</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1180</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156</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50</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90</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cs typeface="Calibri"/>
                        </a:rPr>
                        <a:t>865</a:t>
                      </a:r>
                      <a:endParaRPr lang="pt-BR" sz="800" b="1" dirty="0">
                        <a:solidFill>
                          <a:srgbClr val="FF00FF"/>
                        </a:solidFill>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solidFill>
                            <a:srgbClr val="FF00FF"/>
                          </a:solidFill>
                          <a:latin typeface="+mj-lt"/>
                          <a:ea typeface="Times New Roman"/>
                          <a:cs typeface="Calibri"/>
                        </a:rPr>
                        <a:t> </a:t>
                      </a:r>
                      <a:endParaRPr lang="pt-BR" sz="800" b="1" dirty="0">
                        <a:solidFill>
                          <a:srgbClr val="FF00FF"/>
                        </a:solidFill>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cs typeface="Calibri"/>
                        </a:rPr>
                        <a:t>19</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a:solidFill>
                            <a:srgbClr val="000000"/>
                          </a:solidFill>
                          <a:latin typeface="+mj-lt"/>
                          <a:ea typeface="Times New Roman"/>
                        </a:rPr>
                        <a:t>2001</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1391</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156</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66</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99</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cs typeface="Calibri"/>
                        </a:rPr>
                        <a:t>1036</a:t>
                      </a:r>
                      <a:endParaRPr lang="pt-BR" sz="800" b="1" dirty="0">
                        <a:solidFill>
                          <a:srgbClr val="FF00FF"/>
                        </a:solidFill>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cs typeface="Calibri"/>
                        </a:rPr>
                        <a:t>34</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a:solidFill>
                            <a:srgbClr val="000000"/>
                          </a:solidFill>
                          <a:latin typeface="+mj-lt"/>
                          <a:ea typeface="Times New Roman"/>
                        </a:rPr>
                        <a:t>2002</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1.637</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162</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77</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105</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1240</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800" b="1" dirty="0">
                          <a:latin typeface="+mj-lt"/>
                          <a:ea typeface="Times New Roman"/>
                        </a:rPr>
                        <a:t> </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53</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a:solidFill>
                            <a:srgbClr val="000000"/>
                          </a:solidFill>
                          <a:latin typeface="+mj-lt"/>
                          <a:ea typeface="Times New Roman"/>
                        </a:rPr>
                        <a:t>2003</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1.859</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163</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81</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119</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1403</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800" b="1">
                          <a:latin typeface="+mj-lt"/>
                          <a:ea typeface="Times New Roman"/>
                        </a:rPr>
                        <a:t> </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93</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dirty="0">
                          <a:solidFill>
                            <a:srgbClr val="000000"/>
                          </a:solidFill>
                          <a:latin typeface="+mj-lt"/>
                          <a:ea typeface="Times New Roman"/>
                        </a:rPr>
                        <a:t>2004</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2.013</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169</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107</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119</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1474</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800" b="1">
                          <a:latin typeface="+mj-lt"/>
                          <a:ea typeface="Times New Roman"/>
                        </a:rPr>
                        <a:t> </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144</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dirty="0">
                          <a:solidFill>
                            <a:srgbClr val="000000"/>
                          </a:solidFill>
                          <a:latin typeface="+mj-lt"/>
                          <a:ea typeface="Times New Roman"/>
                        </a:rPr>
                        <a:t>2005</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2.165</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176</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114</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117</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1574</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800" b="1">
                          <a:latin typeface="+mj-lt"/>
                          <a:ea typeface="Times New Roman"/>
                        </a:rPr>
                        <a:t> </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latin typeface="+mj-lt"/>
                          <a:ea typeface="Times New Roman"/>
                        </a:rPr>
                        <a:t>184</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a:solidFill>
                            <a:srgbClr val="000000"/>
                          </a:solidFill>
                          <a:latin typeface="+mj-lt"/>
                          <a:ea typeface="Times New Roman"/>
                        </a:rPr>
                        <a:t>2006</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2.270</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178</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119</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116</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1649</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800" b="1">
                          <a:latin typeface="+mj-lt"/>
                          <a:ea typeface="Times New Roman"/>
                        </a:rPr>
                        <a:t> </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latin typeface="+mj-lt"/>
                          <a:ea typeface="Times New Roman"/>
                        </a:rPr>
                        <a:t>208</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a:solidFill>
                            <a:srgbClr val="000000"/>
                          </a:solidFill>
                          <a:latin typeface="+mj-lt"/>
                          <a:ea typeface="Times New Roman"/>
                        </a:rPr>
                        <a:t>2007</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2.281</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183</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120</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126</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1648</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spcAft>
                          <a:spcPts val="0"/>
                        </a:spcAft>
                      </a:pPr>
                      <a:r>
                        <a:rPr lang="pt-BR" sz="800" b="1">
                          <a:latin typeface="+mj-lt"/>
                          <a:ea typeface="Times New Roman"/>
                        </a:rPr>
                        <a:t> </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latin typeface="+mj-lt"/>
                          <a:ea typeface="Times New Roman"/>
                        </a:rPr>
                        <a:t>204</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a:solidFill>
                            <a:srgbClr val="000000"/>
                          </a:solidFill>
                          <a:latin typeface="+mj-lt"/>
                          <a:ea typeface="Times New Roman"/>
                        </a:rPr>
                        <a:t>2008</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2252</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183</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124</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dirty="0">
                          <a:solidFill>
                            <a:srgbClr val="000000"/>
                          </a:solidFill>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1911</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latin typeface="+mj-lt"/>
                          <a:ea typeface="Times New Roman"/>
                        </a:rPr>
                        <a:t> </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34</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35346">
                <a:tc>
                  <a:txBody>
                    <a:bodyPr/>
                    <a:lstStyle/>
                    <a:p>
                      <a:pPr algn="r">
                        <a:spcAft>
                          <a:spcPts val="0"/>
                        </a:spcAft>
                      </a:pPr>
                      <a:r>
                        <a:rPr lang="pt-BR" sz="800" b="1">
                          <a:solidFill>
                            <a:srgbClr val="000000"/>
                          </a:solidFill>
                          <a:latin typeface="+mj-lt"/>
                          <a:ea typeface="Times New Roman"/>
                        </a:rPr>
                        <a:t>2009</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2314</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186</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127</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dirty="0">
                          <a:solidFill>
                            <a:srgbClr val="000000"/>
                          </a:solidFill>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1966</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latin typeface="+mj-lt"/>
                          <a:ea typeface="Times New Roman"/>
                        </a:rPr>
                        <a:t> </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latin typeface="+mj-lt"/>
                          <a:ea typeface="Times New Roman"/>
                        </a:rPr>
                        <a:t>35</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346">
                <a:tc>
                  <a:txBody>
                    <a:bodyPr/>
                    <a:lstStyle/>
                    <a:p>
                      <a:pPr algn="r">
                        <a:spcAft>
                          <a:spcPts val="0"/>
                        </a:spcAft>
                      </a:pPr>
                      <a:r>
                        <a:rPr lang="pt-BR" sz="800" b="1">
                          <a:solidFill>
                            <a:srgbClr val="000000"/>
                          </a:solidFill>
                          <a:latin typeface="+mj-lt"/>
                          <a:ea typeface="Times New Roman"/>
                        </a:rPr>
                        <a:t>2010</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2378</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190</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126</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solidFill>
                            <a:srgbClr val="000000"/>
                          </a:solidFill>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2025</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latin typeface="+mj-lt"/>
                          <a:ea typeface="Times New Roman"/>
                        </a:rPr>
                        <a:t> </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latin typeface="+mj-lt"/>
                          <a:ea typeface="Times New Roman"/>
                        </a:rPr>
                        <a:t>37</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346">
                <a:tc>
                  <a:txBody>
                    <a:bodyPr/>
                    <a:lstStyle/>
                    <a:p>
                      <a:pPr algn="r">
                        <a:spcAft>
                          <a:spcPts val="0"/>
                        </a:spcAft>
                      </a:pPr>
                      <a:r>
                        <a:rPr lang="pt-BR" sz="800" b="1">
                          <a:solidFill>
                            <a:srgbClr val="000000"/>
                          </a:solidFill>
                          <a:latin typeface="+mj-lt"/>
                          <a:ea typeface="Times New Roman"/>
                        </a:rPr>
                        <a:t>2011</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2365</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190</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131</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solidFill>
                            <a:srgbClr val="000000"/>
                          </a:solidFill>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2004</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latin typeface="+mj-lt"/>
                          <a:ea typeface="Times New Roman"/>
                        </a:rPr>
                        <a:t> </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latin typeface="+mj-lt"/>
                          <a:ea typeface="Times New Roman"/>
                        </a:rPr>
                        <a:t>40</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346">
                <a:tc>
                  <a:txBody>
                    <a:bodyPr/>
                    <a:lstStyle/>
                    <a:p>
                      <a:pPr algn="r">
                        <a:spcAft>
                          <a:spcPts val="0"/>
                        </a:spcAft>
                      </a:pPr>
                      <a:r>
                        <a:rPr lang="pt-BR" sz="800" b="1">
                          <a:solidFill>
                            <a:srgbClr val="000000"/>
                          </a:solidFill>
                          <a:latin typeface="+mj-lt"/>
                          <a:ea typeface="Times New Roman"/>
                        </a:rPr>
                        <a:t>2012</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2416</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193</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139</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solidFill>
                            <a:srgbClr val="000000"/>
                          </a:solidFill>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2044</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latin typeface="+mj-lt"/>
                          <a:ea typeface="Times New Roman"/>
                        </a:rPr>
                        <a:t> </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latin typeface="+mj-lt"/>
                          <a:ea typeface="Times New Roman"/>
                        </a:rPr>
                        <a:t>40</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346">
                <a:tc>
                  <a:txBody>
                    <a:bodyPr/>
                    <a:lstStyle/>
                    <a:p>
                      <a:pPr algn="r">
                        <a:spcAft>
                          <a:spcPts val="0"/>
                        </a:spcAft>
                      </a:pPr>
                      <a:r>
                        <a:rPr lang="pt-BR" sz="800" b="1">
                          <a:solidFill>
                            <a:srgbClr val="000000"/>
                          </a:solidFill>
                          <a:latin typeface="+mj-lt"/>
                          <a:ea typeface="Times New Roman"/>
                        </a:rPr>
                        <a:t>2013</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2391</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195</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140</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solidFill>
                            <a:srgbClr val="000000"/>
                          </a:solidFill>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2016</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latin typeface="+mj-lt"/>
                          <a:ea typeface="Times New Roman"/>
                        </a:rPr>
                        <a:t> </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latin typeface="+mj-lt"/>
                          <a:ea typeface="Times New Roman"/>
                        </a:rPr>
                        <a:t>40</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346">
                <a:tc>
                  <a:txBody>
                    <a:bodyPr/>
                    <a:lstStyle/>
                    <a:p>
                      <a:pPr algn="r">
                        <a:spcAft>
                          <a:spcPts val="0"/>
                        </a:spcAft>
                      </a:pPr>
                      <a:r>
                        <a:rPr lang="pt-BR" sz="800" b="1">
                          <a:solidFill>
                            <a:srgbClr val="000000"/>
                          </a:solidFill>
                          <a:latin typeface="+mj-lt"/>
                          <a:ea typeface="Times New Roman"/>
                        </a:rPr>
                        <a:t>2014</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dirty="0">
                          <a:solidFill>
                            <a:srgbClr val="000000"/>
                          </a:solidFill>
                          <a:latin typeface="+mj-lt"/>
                          <a:ea typeface="Times New Roman"/>
                        </a:rPr>
                        <a:t>2368</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a:spcAft>
                          <a:spcPts val="0"/>
                        </a:spcAft>
                      </a:pPr>
                      <a:r>
                        <a:rPr lang="pt-BR" sz="800" b="1">
                          <a:solidFill>
                            <a:srgbClr val="000000"/>
                          </a:solidFill>
                          <a:latin typeface="+mj-lt"/>
                          <a:ea typeface="Times New Roman"/>
                        </a:rPr>
                        <a:t>195</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solidFill>
                            <a:srgbClr val="000000"/>
                          </a:solidFill>
                          <a:latin typeface="+mj-lt"/>
                          <a:ea typeface="Times New Roman"/>
                        </a:rPr>
                        <a:t>147</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800" b="1">
                          <a:solidFill>
                            <a:srgbClr val="000000"/>
                          </a:solidFill>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solidFill>
                            <a:srgbClr val="000000"/>
                          </a:solidFill>
                          <a:latin typeface="+mj-lt"/>
                          <a:ea typeface="Times New Roman"/>
                        </a:rPr>
                        <a:t> </a:t>
                      </a:r>
                      <a:endParaRPr lang="pt-BR" sz="800" b="1">
                        <a:latin typeface="+mj-lt"/>
                        <a:ea typeface="Times New Roman"/>
                      </a:endParaRP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a:latin typeface="+mj-lt"/>
                          <a:ea typeface="Times New Roman"/>
                        </a:rPr>
                        <a:t> </a:t>
                      </a:r>
                    </a:p>
                  </a:txBody>
                  <a:tcPr marL="29764" marR="297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a:latin typeface="+mj-lt"/>
                          <a:ea typeface="Times New Roman"/>
                          <a:cs typeface="Calibri"/>
                        </a:rPr>
                        <a:t> </a:t>
                      </a:r>
                      <a:endParaRPr lang="pt-BR" sz="800" b="1">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solidFill>
                            <a:srgbClr val="FF00FF"/>
                          </a:solidFill>
                          <a:latin typeface="+mj-lt"/>
                          <a:ea typeface="Times New Roman"/>
                        </a:rPr>
                        <a:t>1986</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pt-BR" sz="800" b="1">
                          <a:latin typeface="+mj-lt"/>
                          <a:ea typeface="Times New Roman"/>
                        </a:rPr>
                        <a:t> </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just">
                        <a:spcAft>
                          <a:spcPts val="0"/>
                        </a:spcAft>
                      </a:pPr>
                      <a:r>
                        <a:rPr lang="pt-BR" sz="800" b="1" dirty="0">
                          <a:latin typeface="+mj-lt"/>
                          <a:ea typeface="Times New Roman"/>
                          <a:cs typeface="Calibri"/>
                        </a:rPr>
                        <a:t> </a:t>
                      </a:r>
                      <a:endParaRPr lang="pt-BR" sz="800" b="1" dirty="0">
                        <a:latin typeface="+mj-lt"/>
                        <a:ea typeface="Times New Roman"/>
                      </a:endParaRP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r">
                        <a:spcAft>
                          <a:spcPts val="0"/>
                        </a:spcAft>
                      </a:pPr>
                      <a:r>
                        <a:rPr lang="pt-BR" sz="800" b="1" dirty="0">
                          <a:latin typeface="+mj-lt"/>
                          <a:ea typeface="Times New Roman"/>
                        </a:rPr>
                        <a:t>40</a:t>
                      </a:r>
                    </a:p>
                  </a:txBody>
                  <a:tcPr marL="29764" marR="2976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5" name="Conector de seta reta 4"/>
          <p:cNvCxnSpPr/>
          <p:nvPr/>
        </p:nvCxnSpPr>
        <p:spPr>
          <a:xfrm rot="16200000" flipH="1">
            <a:off x="6893735" y="3107529"/>
            <a:ext cx="2071702" cy="1714512"/>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Botão de ação: Ajuda 6">
            <a:hlinkClick r:id="" action="ppaction://noaction" highlightClick="1"/>
          </p:cNvPr>
          <p:cNvSpPr/>
          <p:nvPr/>
        </p:nvSpPr>
        <p:spPr>
          <a:xfrm>
            <a:off x="2500298" y="5000636"/>
            <a:ext cx="428628" cy="1500198"/>
          </a:xfrm>
          <a:prstGeom prst="actionButtonHelp">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Botão de ação: Ajuda 8">
            <a:hlinkClick r:id="" action="ppaction://noaction" highlightClick="1"/>
          </p:cNvPr>
          <p:cNvSpPr/>
          <p:nvPr/>
        </p:nvSpPr>
        <p:spPr>
          <a:xfrm>
            <a:off x="1714480" y="2285992"/>
            <a:ext cx="428628" cy="500066"/>
          </a:xfrm>
          <a:prstGeom prst="actionButtonHelp">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a:defRPr/>
            </a:pPr>
            <a:fld id="{EE595B9F-FE16-46BE-85B1-3CFD5D32ECBA}" type="datetime1">
              <a:rPr lang="pt-BR" smtClean="0"/>
              <a:pPr>
                <a:defRPr/>
              </a:pPr>
              <a:t>24/05/2016</a:t>
            </a:fld>
            <a:endParaRPr lang="pt-BR"/>
          </a:p>
        </p:txBody>
      </p:sp>
      <p:graphicFrame>
        <p:nvGraphicFramePr>
          <p:cNvPr id="3" name="Gráfico 2"/>
          <p:cNvGraphicFramePr/>
          <p:nvPr/>
        </p:nvGraphicFramePr>
        <p:xfrm>
          <a:off x="500034" y="642918"/>
          <a:ext cx="7643866" cy="55721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a:defRPr/>
            </a:pPr>
            <a:fld id="{EE595B9F-FE16-46BE-85B1-3CFD5D32ECBA}" type="datetime1">
              <a:rPr lang="pt-BR" smtClean="0"/>
              <a:pPr>
                <a:defRPr/>
              </a:pPr>
              <a:t>24/05/2016</a:t>
            </a:fld>
            <a:endParaRPr lang="pt-BR"/>
          </a:p>
        </p:txBody>
      </p:sp>
      <p:graphicFrame>
        <p:nvGraphicFramePr>
          <p:cNvPr id="3" name="Gráfico 2"/>
          <p:cNvGraphicFramePr/>
          <p:nvPr/>
        </p:nvGraphicFramePr>
        <p:xfrm>
          <a:off x="285720" y="1214422"/>
          <a:ext cx="7929618" cy="478634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a:defRPr/>
            </a:pPr>
            <a:fld id="{EE595B9F-FE16-46BE-85B1-3CFD5D32ECBA}" type="datetime1">
              <a:rPr lang="pt-BR" smtClean="0"/>
              <a:pPr>
                <a:defRPr/>
              </a:pPr>
              <a:t>24/05/2016</a:t>
            </a:fld>
            <a:endParaRPr lang="pt-BR"/>
          </a:p>
        </p:txBody>
      </p:sp>
      <p:graphicFrame>
        <p:nvGraphicFramePr>
          <p:cNvPr id="3" name="Gráfico 2"/>
          <p:cNvGraphicFramePr/>
          <p:nvPr/>
        </p:nvGraphicFramePr>
        <p:xfrm>
          <a:off x="642910" y="1142984"/>
          <a:ext cx="7858180" cy="507209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a:defRPr/>
            </a:pPr>
            <a:fld id="{EE595B9F-FE16-46BE-85B1-3CFD5D32ECBA}" type="datetime1">
              <a:rPr lang="pt-BR" smtClean="0"/>
              <a:pPr>
                <a:defRPr/>
              </a:pPr>
              <a:t>24/05/2016</a:t>
            </a:fld>
            <a:endParaRPr lang="pt-BR"/>
          </a:p>
        </p:txBody>
      </p:sp>
      <p:graphicFrame>
        <p:nvGraphicFramePr>
          <p:cNvPr id="3" name="Gráfico 2"/>
          <p:cNvGraphicFramePr/>
          <p:nvPr/>
        </p:nvGraphicFramePr>
        <p:xfrm>
          <a:off x="857224" y="1071546"/>
          <a:ext cx="7572428" cy="478634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282" y="1000108"/>
            <a:ext cx="8229600" cy="714380"/>
          </a:xfrm>
        </p:spPr>
        <p:txBody>
          <a:bodyPr>
            <a:normAutofit fontScale="90000"/>
          </a:bodyPr>
          <a:lstStyle/>
          <a:p>
            <a:pPr algn="ctr"/>
            <a:r>
              <a:rPr lang="pt-BR" sz="3600" b="1" dirty="0" smtClean="0">
                <a:solidFill>
                  <a:schemeClr val="tx1"/>
                </a:solidFill>
              </a:rPr>
              <a:t>PRIVATIZAÇÃO</a:t>
            </a:r>
            <a:br>
              <a:rPr lang="pt-BR" sz="3600" b="1" dirty="0" smtClean="0">
                <a:solidFill>
                  <a:schemeClr val="tx1"/>
                </a:solidFill>
              </a:rPr>
            </a:br>
            <a:endParaRPr lang="pt-BR" sz="3600" b="1" dirty="0">
              <a:solidFill>
                <a:schemeClr val="tx1"/>
              </a:solidFill>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graphicFrame>
        <p:nvGraphicFramePr>
          <p:cNvPr id="8" name="Espaço Reservado para Conteúdo 7"/>
          <p:cNvGraphicFramePr>
            <a:graphicFrameLocks noGrp="1"/>
          </p:cNvGraphicFramePr>
          <p:nvPr>
            <p:ph idx="1"/>
          </p:nvPr>
        </p:nvGraphicFramePr>
        <p:xfrm>
          <a:off x="428596" y="1785926"/>
          <a:ext cx="8329642" cy="46101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653210"/>
          </a:xfrm>
        </p:spPr>
        <p:txBody>
          <a:bodyPr>
            <a:normAutofit fontScale="90000"/>
          </a:bodyPr>
          <a:lstStyle/>
          <a:p>
            <a:r>
              <a:rPr lang="pt-BR" sz="5400" b="1" dirty="0" smtClean="0">
                <a:solidFill>
                  <a:schemeClr val="tx1"/>
                </a:solidFill>
              </a:rPr>
              <a:t/>
            </a:r>
            <a:br>
              <a:rPr lang="pt-BR" sz="5400" b="1" dirty="0" smtClean="0">
                <a:solidFill>
                  <a:schemeClr val="tx1"/>
                </a:solidFill>
              </a:rPr>
            </a:br>
            <a:endParaRPr lang="pt-BR" dirty="0"/>
          </a:p>
        </p:txBody>
      </p:sp>
      <p:sp>
        <p:nvSpPr>
          <p:cNvPr id="3" name="Espaço Reservado para Data 2"/>
          <p:cNvSpPr>
            <a:spLocks noGrp="1"/>
          </p:cNvSpPr>
          <p:nvPr>
            <p:ph type="dt" sz="half" idx="10"/>
          </p:nvPr>
        </p:nvSpPr>
        <p:spPr/>
        <p:txBody>
          <a:bodyPr/>
          <a:lstStyle/>
          <a:p>
            <a:pPr>
              <a:defRPr/>
            </a:pPr>
            <a:fld id="{6658BF13-0C0C-4AAC-9B61-F9729EFCEB8E}" type="datetime1">
              <a:rPr lang="pt-BR" smtClean="0"/>
              <a:pPr>
                <a:defRPr/>
              </a:pPr>
              <a:t>24/05/2016</a:t>
            </a:fld>
            <a:endParaRPr lang="pt-BR"/>
          </a:p>
        </p:txBody>
      </p:sp>
      <p:sp>
        <p:nvSpPr>
          <p:cNvPr id="4" name="Título 1"/>
          <p:cNvSpPr txBox="1">
            <a:spLocks/>
          </p:cNvSpPr>
          <p:nvPr/>
        </p:nvSpPr>
        <p:spPr>
          <a:xfrm>
            <a:off x="214282" y="1000108"/>
            <a:ext cx="8229600" cy="714380"/>
          </a:xfrm>
          <a:prstGeom prst="rect">
            <a:avLst/>
          </a:prstGeom>
        </p:spPr>
        <p:txBody>
          <a:bodyPr vert="horz" lIns="0" tIns="45720" rIns="0" bIns="0" anchor="b">
            <a:noAutofit/>
            <a:scene3d>
              <a:camera prst="orthographicFront"/>
              <a:lightRig rig="freezing" dir="t">
                <a:rot lat="0" lon="0" rev="5640000"/>
              </a:lightRig>
            </a:scene3d>
            <a:sp3d prstMaterial="flat">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3600" b="1" i="0" u="none" strike="noStrike" kern="1200" cap="none" spc="0" normalizeH="0" baseline="0" noProof="0" dirty="0" smtClean="0">
                <a:ln>
                  <a:noFill/>
                </a:ln>
                <a:solidFill>
                  <a:schemeClr val="tx1"/>
                </a:solidFill>
                <a:effectLst/>
                <a:uLnTx/>
                <a:uFillTx/>
                <a:latin typeface="+mj-lt"/>
                <a:ea typeface="+mj-ea"/>
                <a:cs typeface="+mj-cs"/>
              </a:rPr>
              <a:t>PRIVATIZAÇÃO</a:t>
            </a:r>
            <a:br>
              <a:rPr kumimoji="0" lang="pt-BR" sz="3600" b="1" i="0" u="none" strike="noStrike" kern="1200" cap="none" spc="0" normalizeH="0" baseline="0" noProof="0" dirty="0" smtClean="0">
                <a:ln>
                  <a:noFill/>
                </a:ln>
                <a:solidFill>
                  <a:schemeClr val="tx1"/>
                </a:solidFill>
                <a:effectLst/>
                <a:uLnTx/>
                <a:uFillTx/>
                <a:latin typeface="+mj-lt"/>
                <a:ea typeface="+mj-ea"/>
                <a:cs typeface="+mj-cs"/>
              </a:rPr>
            </a:br>
            <a:endParaRPr kumimoji="0" lang="pt-BR" sz="3600" b="1"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5" name="Gráfico 4"/>
          <p:cNvGraphicFramePr/>
          <p:nvPr/>
        </p:nvGraphicFramePr>
        <p:xfrm>
          <a:off x="428596" y="1357298"/>
          <a:ext cx="8143932" cy="47149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724648"/>
          </a:xfrm>
        </p:spPr>
        <p:txBody>
          <a:bodyPr>
            <a:normAutofit/>
          </a:bodyPr>
          <a:lstStyle/>
          <a:p>
            <a:pPr algn="ctr"/>
            <a:r>
              <a:rPr lang="pt-BR" sz="3600" b="1" dirty="0" smtClean="0">
                <a:solidFill>
                  <a:schemeClr val="tx1"/>
                </a:solidFill>
              </a:rPr>
              <a:t>PRIVATIZAÇÃO</a:t>
            </a:r>
            <a:endParaRPr lang="pt-BR" sz="3600" dirty="0"/>
          </a:p>
        </p:txBody>
      </p:sp>
      <p:sp>
        <p:nvSpPr>
          <p:cNvPr id="3" name="Espaço Reservado para Data 2"/>
          <p:cNvSpPr>
            <a:spLocks noGrp="1"/>
          </p:cNvSpPr>
          <p:nvPr>
            <p:ph type="dt" sz="half" idx="10"/>
          </p:nvPr>
        </p:nvSpPr>
        <p:spPr/>
        <p:txBody>
          <a:bodyPr/>
          <a:lstStyle/>
          <a:p>
            <a:pPr>
              <a:defRPr/>
            </a:pPr>
            <a:fld id="{6658BF13-0C0C-4AAC-9B61-F9729EFCEB8E}" type="datetime1">
              <a:rPr lang="pt-BR" smtClean="0"/>
              <a:pPr>
                <a:defRPr/>
              </a:pPr>
              <a:t>24/05/2016</a:t>
            </a:fld>
            <a:endParaRPr lang="pt-BR"/>
          </a:p>
        </p:txBody>
      </p:sp>
      <p:graphicFrame>
        <p:nvGraphicFramePr>
          <p:cNvPr id="4" name="Gráfico 3"/>
          <p:cNvGraphicFramePr/>
          <p:nvPr/>
        </p:nvGraphicFramePr>
        <p:xfrm>
          <a:off x="785786" y="1571612"/>
          <a:ext cx="7858180" cy="478634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571612"/>
            <a:ext cx="8229600" cy="4752988"/>
          </a:xfrm>
        </p:spPr>
        <p:txBody>
          <a:bodyPr/>
          <a:lstStyle/>
          <a:p>
            <a:endParaRPr lang="pt-BR" altLang="pt-BR" sz="2400" b="1" dirty="0" smtClean="0">
              <a:latin typeface="Arial" charset="0"/>
            </a:endParaRPr>
          </a:p>
          <a:p>
            <a:endParaRPr lang="pt-BR" altLang="pt-BR" sz="2400" b="1" dirty="0" smtClean="0">
              <a:latin typeface="Arial" charset="0"/>
            </a:endParaRPr>
          </a:p>
          <a:p>
            <a:endParaRPr lang="pt-BR" altLang="pt-BR" sz="2400" b="1" dirty="0" smtClean="0">
              <a:latin typeface="Arial"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dirty="0"/>
          </a:p>
        </p:txBody>
      </p:sp>
      <p:graphicFrame>
        <p:nvGraphicFramePr>
          <p:cNvPr id="6" name="Diagrama 5"/>
          <p:cNvGraphicFramePr/>
          <p:nvPr/>
        </p:nvGraphicFramePr>
        <p:xfrm>
          <a:off x="285720" y="1428736"/>
          <a:ext cx="8286808" cy="4929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653210"/>
          </a:xfrm>
        </p:spPr>
        <p:txBody>
          <a:bodyPr/>
          <a:lstStyle/>
          <a:p>
            <a:pPr algn="ctr"/>
            <a:r>
              <a:rPr lang="pt-BR" sz="3600" b="1" dirty="0" smtClean="0">
                <a:solidFill>
                  <a:schemeClr val="tx1"/>
                </a:solidFill>
              </a:rPr>
              <a:t>PRIVATIZAÇÃO</a:t>
            </a:r>
            <a:endParaRPr lang="pt-BR" sz="3600" dirty="0"/>
          </a:p>
        </p:txBody>
      </p:sp>
      <p:sp>
        <p:nvSpPr>
          <p:cNvPr id="3" name="Espaço Reservado para Data 2"/>
          <p:cNvSpPr>
            <a:spLocks noGrp="1"/>
          </p:cNvSpPr>
          <p:nvPr>
            <p:ph type="dt" sz="half" idx="10"/>
          </p:nvPr>
        </p:nvSpPr>
        <p:spPr/>
        <p:txBody>
          <a:bodyPr/>
          <a:lstStyle/>
          <a:p>
            <a:pPr>
              <a:defRPr/>
            </a:pPr>
            <a:fld id="{6658BF13-0C0C-4AAC-9B61-F9729EFCEB8E}" type="datetime1">
              <a:rPr lang="pt-BR" smtClean="0"/>
              <a:pPr>
                <a:defRPr/>
              </a:pPr>
              <a:t>24/05/2016</a:t>
            </a:fld>
            <a:endParaRPr lang="pt-BR"/>
          </a:p>
        </p:txBody>
      </p:sp>
      <p:graphicFrame>
        <p:nvGraphicFramePr>
          <p:cNvPr id="4" name="Gráfico 3"/>
          <p:cNvGraphicFramePr/>
          <p:nvPr/>
        </p:nvGraphicFramePr>
        <p:xfrm>
          <a:off x="928662" y="1785926"/>
          <a:ext cx="7358114" cy="421484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142844" y="274638"/>
            <a:ext cx="8786874" cy="1143000"/>
          </a:xfrm>
        </p:spPr>
        <p:txBody>
          <a:bodyPr>
            <a:noAutofit/>
          </a:bodyPr>
          <a:lstStyle/>
          <a:p>
            <a:pPr algn="ctr"/>
            <a:r>
              <a:rPr lang="pt-BR" sz="3600" b="1" dirty="0" smtClean="0">
                <a:solidFill>
                  <a:schemeClr val="tx1"/>
                </a:solidFill>
                <a:latin typeface="Arial" pitchFamily="34" charset="0"/>
                <a:cs typeface="Arial" pitchFamily="34" charset="0"/>
              </a:rPr>
              <a:t>2. Expansão via alternativas (Brasil)</a:t>
            </a:r>
            <a:br>
              <a:rPr lang="pt-BR" sz="3600" b="1" dirty="0" smtClean="0">
                <a:solidFill>
                  <a:schemeClr val="tx1"/>
                </a:solidFill>
                <a:latin typeface="Arial" pitchFamily="34" charset="0"/>
                <a:cs typeface="Arial" pitchFamily="34" charset="0"/>
              </a:rPr>
            </a:br>
            <a:endParaRPr lang="pt-BR" sz="3600" b="1" dirty="0">
              <a:solidFill>
                <a:schemeClr val="tx1"/>
              </a:solidFill>
              <a:latin typeface="Arial" pitchFamily="34" charset="0"/>
              <a:cs typeface="Arial" pitchFamily="34" charset="0"/>
            </a:endParaRPr>
          </a:p>
        </p:txBody>
      </p:sp>
      <p:graphicFrame>
        <p:nvGraphicFramePr>
          <p:cNvPr id="3" name="Diagrama 2"/>
          <p:cNvGraphicFramePr/>
          <p:nvPr/>
        </p:nvGraphicFramePr>
        <p:xfrm>
          <a:off x="1285852" y="1500174"/>
          <a:ext cx="6929486" cy="500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3200" b="1" dirty="0" smtClean="0">
                <a:solidFill>
                  <a:schemeClr val="tx1"/>
                </a:solidFill>
                <a:latin typeface="Arial" pitchFamily="34" charset="0"/>
                <a:cs typeface="Arial" pitchFamily="34" charset="0"/>
              </a:rPr>
              <a:t>ARQUITETURA  ACADÊMICA ASSUMIDA EM DISTINTAS CONOTAÇÕES</a:t>
            </a:r>
            <a:endParaRPr lang="pt-BR" sz="3200" b="1" dirty="0"/>
          </a:p>
        </p:txBody>
      </p:sp>
      <p:sp>
        <p:nvSpPr>
          <p:cNvPr id="3" name="Espaço Reservado para Conteúdo 2"/>
          <p:cNvSpPr>
            <a:spLocks noGrp="1"/>
          </p:cNvSpPr>
          <p:nvPr>
            <p:ph idx="1"/>
          </p:nvPr>
        </p:nvSpPr>
        <p:spPr>
          <a:xfrm>
            <a:off x="714348" y="2500306"/>
            <a:ext cx="7572428" cy="2500330"/>
          </a:xfrm>
        </p:spPr>
        <p:txBody>
          <a:bodyPr/>
          <a:lstStyle/>
          <a:p>
            <a:pPr algn="just"/>
            <a:r>
              <a:rPr lang="pt-BR" sz="2000" dirty="0" smtClean="0">
                <a:latin typeface="Arial Narrow" pitchFamily="34" charset="0"/>
                <a:cs typeface="Arial" pitchFamily="34" charset="0"/>
              </a:rPr>
              <a:t>Arquitetura acadêmica pode assumir diferentes conotações: arquitetura institucional, arquitetura organizacional, arquitetura pedagógica são expressões usadas para designar dado tipo de estruturação que protagoniza a educação, seja institucional e/ou modalidade de ensino, como a sala de aula presencial e/ou virtual (p.76). </a:t>
            </a:r>
          </a:p>
          <a:p>
            <a:endParaRPr lang="pt-BR" dirty="0"/>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
        <p:nvSpPr>
          <p:cNvPr id="5" name="Espaço Reservado para Data 2"/>
          <p:cNvSpPr txBox="1">
            <a:spLocks/>
          </p:cNvSpPr>
          <p:nvPr/>
        </p:nvSpPr>
        <p:spPr>
          <a:xfrm>
            <a:off x="2571736" y="5500702"/>
            <a:ext cx="6000792" cy="928694"/>
          </a:xfrm>
          <a:prstGeom prst="rect">
            <a:avLst/>
          </a:prstGeom>
        </p:spPr>
        <p:txBody>
          <a:bodyPr vert="horz" lIns="0" tIns="0" rIns="0" bIns="0" anchor="b"/>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r>
              <a:rPr kumimoji="0" lang="pt-BR" sz="1100" b="0" i="0" u="none" strike="noStrike" kern="1200" cap="none" spc="0" normalizeH="0" baseline="0" noProof="0" dirty="0" smtClean="0">
                <a:ln>
                  <a:noFill/>
                </a:ln>
                <a:solidFill>
                  <a:schemeClr val="tx2">
                    <a:shade val="90000"/>
                  </a:schemeClr>
                </a:solidFill>
                <a:effectLst/>
                <a:uLnTx/>
                <a:uFillTx/>
                <a:latin typeface="+mj-lt"/>
                <a:ea typeface="Microsoft YaHei" pitchFamily="34" charset="-122"/>
                <a:cs typeface="Arial" pitchFamily="34" charset="0"/>
              </a:rPr>
              <a:t>SEGENREICH, </a:t>
            </a:r>
            <a:r>
              <a:rPr kumimoji="0" lang="pt-BR" sz="1100" b="0" i="0" u="none" strike="noStrike" kern="1200" cap="none" spc="0" normalizeH="0" baseline="0" noProof="0" dirty="0" err="1" smtClean="0">
                <a:ln>
                  <a:noFill/>
                </a:ln>
                <a:solidFill>
                  <a:schemeClr val="tx2">
                    <a:shade val="90000"/>
                  </a:schemeClr>
                </a:solidFill>
                <a:effectLst/>
                <a:uLnTx/>
                <a:uFillTx/>
                <a:latin typeface="+mj-lt"/>
                <a:ea typeface="Microsoft YaHei" pitchFamily="34" charset="-122"/>
                <a:cs typeface="Arial" pitchFamily="34" charset="0"/>
              </a:rPr>
              <a:t>S.C.D.</a:t>
            </a:r>
            <a:r>
              <a:rPr kumimoji="0" lang="pt-BR" sz="1100" b="0" i="0" u="none" strike="noStrike" kern="1200" cap="none" spc="0" normalizeH="0" baseline="0" noProof="0" dirty="0" smtClean="0">
                <a:ln>
                  <a:noFill/>
                </a:ln>
                <a:solidFill>
                  <a:schemeClr val="tx2">
                    <a:shade val="90000"/>
                  </a:schemeClr>
                </a:solidFill>
                <a:effectLst/>
                <a:uLnTx/>
                <a:uFillTx/>
                <a:latin typeface="+mj-lt"/>
                <a:ea typeface="Microsoft YaHei" pitchFamily="34" charset="-122"/>
                <a:cs typeface="Arial" pitchFamily="34" charset="0"/>
              </a:rPr>
              <a:t> FRANCO, </a:t>
            </a:r>
            <a:r>
              <a:rPr kumimoji="0" lang="pt-BR" sz="1100" b="0" i="0" u="none" strike="noStrike" kern="1200" cap="none" spc="0" normalizeH="0" baseline="0" noProof="0" dirty="0" err="1" smtClean="0">
                <a:ln>
                  <a:noFill/>
                </a:ln>
                <a:solidFill>
                  <a:schemeClr val="tx2">
                    <a:shade val="90000"/>
                  </a:schemeClr>
                </a:solidFill>
                <a:effectLst/>
                <a:uLnTx/>
                <a:uFillTx/>
                <a:latin typeface="+mj-lt"/>
                <a:ea typeface="Microsoft YaHei" pitchFamily="34" charset="-122"/>
                <a:cs typeface="Arial" pitchFamily="34" charset="0"/>
              </a:rPr>
              <a:t>M.E.D.</a:t>
            </a:r>
            <a:r>
              <a:rPr kumimoji="0" lang="pt-BR" sz="1100" b="0" i="0" u="none" strike="noStrike" kern="1200" cap="none" spc="0" normalizeH="0" baseline="0" noProof="0" dirty="0" smtClean="0">
                <a:ln>
                  <a:noFill/>
                </a:ln>
                <a:solidFill>
                  <a:schemeClr val="tx2">
                    <a:shade val="90000"/>
                  </a:schemeClr>
                </a:solidFill>
                <a:effectLst/>
                <a:uLnTx/>
                <a:uFillTx/>
                <a:latin typeface="+mj-lt"/>
                <a:ea typeface="Microsoft YaHei" pitchFamily="34" charset="-122"/>
                <a:cs typeface="Arial" pitchFamily="34" charset="0"/>
              </a:rPr>
              <a:t> P.; MOROSINI, M. Questões transversais na expansão da educação brasileira </a:t>
            </a:r>
            <a:r>
              <a:rPr kumimoji="0" lang="pt-BR" sz="1100" b="0" i="0" u="none" strike="noStrike" kern="1200" cap="none" spc="0" normalizeH="0" baseline="0" noProof="0" dirty="0" err="1" smtClean="0">
                <a:ln>
                  <a:noFill/>
                </a:ln>
                <a:solidFill>
                  <a:schemeClr val="tx2">
                    <a:shade val="90000"/>
                  </a:schemeClr>
                </a:solidFill>
                <a:effectLst/>
                <a:uLnTx/>
                <a:uFillTx/>
                <a:latin typeface="+mj-lt"/>
                <a:ea typeface="Microsoft YaHei" pitchFamily="34" charset="-122"/>
                <a:cs typeface="Arial" pitchFamily="34" charset="0"/>
              </a:rPr>
              <a:t>pós-LDB</a:t>
            </a:r>
            <a:r>
              <a:rPr kumimoji="0" lang="pt-BR" sz="1100" b="0" i="0" u="none" strike="noStrike" kern="1200" cap="none" spc="0" normalizeH="0" baseline="0" noProof="0" dirty="0" smtClean="0">
                <a:ln>
                  <a:noFill/>
                </a:ln>
                <a:solidFill>
                  <a:schemeClr val="tx2">
                    <a:shade val="90000"/>
                  </a:schemeClr>
                </a:solidFill>
                <a:effectLst/>
                <a:uLnTx/>
                <a:uFillTx/>
                <a:latin typeface="+mj-lt"/>
                <a:ea typeface="Microsoft YaHei" pitchFamily="34" charset="-122"/>
                <a:cs typeface="Arial" pitchFamily="34" charset="0"/>
              </a:rPr>
              <a:t>.In:MANCEBO, D.; BITTAR,M.; CHAVES,</a:t>
            </a:r>
            <a:r>
              <a:rPr kumimoji="0" lang="pt-BR" sz="1100" b="0" i="0" u="none" strike="noStrike" kern="1200" cap="none" spc="0" normalizeH="0" baseline="0" noProof="0" dirty="0" err="1" smtClean="0">
                <a:ln>
                  <a:noFill/>
                </a:ln>
                <a:solidFill>
                  <a:schemeClr val="tx2">
                    <a:shade val="90000"/>
                  </a:schemeClr>
                </a:solidFill>
                <a:effectLst/>
                <a:uLnTx/>
                <a:uFillTx/>
                <a:latin typeface="+mj-lt"/>
                <a:ea typeface="Microsoft YaHei" pitchFamily="34" charset="-122"/>
                <a:cs typeface="Arial" pitchFamily="34" charset="0"/>
              </a:rPr>
              <a:t>V.L.J.</a:t>
            </a:r>
            <a:r>
              <a:rPr kumimoji="0" lang="pt-BR" sz="1100" b="0" i="0" u="none" strike="noStrike" kern="1200" cap="none" spc="0" normalizeH="0" baseline="0" noProof="0" dirty="0" smtClean="0">
                <a:ln>
                  <a:noFill/>
                </a:ln>
                <a:solidFill>
                  <a:schemeClr val="tx2">
                    <a:shade val="90000"/>
                  </a:schemeClr>
                </a:solidFill>
                <a:effectLst/>
                <a:uLnTx/>
                <a:uFillTx/>
                <a:latin typeface="+mj-lt"/>
                <a:ea typeface="Microsoft YaHei" pitchFamily="34" charset="-122"/>
                <a:cs typeface="Arial" pitchFamily="34" charset="0"/>
              </a:rPr>
              <a:t> </a:t>
            </a:r>
            <a:r>
              <a:rPr kumimoji="0" lang="pt-BR" sz="1100" b="0" i="1" u="none" strike="noStrike" kern="1200" cap="none" spc="0" normalizeH="0" baseline="0" noProof="0" dirty="0" smtClean="0">
                <a:ln>
                  <a:noFill/>
                </a:ln>
                <a:solidFill>
                  <a:schemeClr val="tx2">
                    <a:shade val="90000"/>
                  </a:schemeClr>
                </a:solidFill>
                <a:effectLst/>
                <a:uLnTx/>
                <a:uFillTx/>
                <a:latin typeface="+mj-lt"/>
                <a:ea typeface="Microsoft YaHei" pitchFamily="34" charset="-122"/>
                <a:cs typeface="Arial" pitchFamily="34" charset="0"/>
              </a:rPr>
              <a:t>Educação Superior: expansão e reformas educativas,. Maringá,PR: EDUEM, p. 73-98, </a:t>
            </a:r>
            <a:r>
              <a:rPr kumimoji="0" lang="pt-BR" sz="1100" b="0" i="0" u="none" strike="noStrike" kern="1200" cap="none" spc="0" normalizeH="0" baseline="0" noProof="0" dirty="0" smtClean="0">
                <a:ln>
                  <a:noFill/>
                </a:ln>
                <a:solidFill>
                  <a:schemeClr val="tx2">
                    <a:shade val="90000"/>
                  </a:schemeClr>
                </a:solidFill>
                <a:effectLst/>
                <a:uLnTx/>
                <a:uFillTx/>
                <a:latin typeface="+mj-lt"/>
                <a:ea typeface="Microsoft YaHei" pitchFamily="34" charset="-122"/>
                <a:cs typeface="Arial" pitchFamily="34" charset="0"/>
              </a:rPr>
              <a:t>2012.</a:t>
            </a:r>
          </a:p>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a:pPr>
            <a:endParaRPr kumimoji="0" lang="pt-BR" sz="1100" b="0" i="0" u="none" strike="noStrike" kern="1200" cap="none" spc="0" normalizeH="0" baseline="0" noProof="0" dirty="0">
              <a:ln>
                <a:noFill/>
              </a:ln>
              <a:solidFill>
                <a:schemeClr val="tx2">
                  <a:shade val="90000"/>
                </a:schemeClr>
              </a:solidFill>
              <a:effectLst/>
              <a:uLnTx/>
              <a:uFillTx/>
              <a:latin typeface="+mj-lt"/>
              <a:ea typeface="Microsoft YaHei" pitchFamily="34" charset="-122"/>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857232"/>
            <a:ext cx="7858180" cy="1928826"/>
          </a:xfrm>
        </p:spPr>
        <p:txBody>
          <a:bodyPr>
            <a:normAutofit fontScale="90000"/>
          </a:bodyPr>
          <a:lstStyle/>
          <a:p>
            <a:pPr lvl="0" algn="ct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
            </a:r>
            <a:br>
              <a:rPr lang="pt-BR" sz="3600" b="1" dirty="0" smtClean="0">
                <a:solidFill>
                  <a:schemeClr val="tx1"/>
                </a:solidFill>
                <a:latin typeface="Arial" pitchFamily="34" charset="0"/>
                <a:cs typeface="Arial" pitchFamily="34" charset="0"/>
              </a:rPr>
            </a:br>
            <a:r>
              <a:rPr lang="pt-BR" sz="3600" b="1" dirty="0" smtClean="0">
                <a:solidFill>
                  <a:schemeClr val="tx1"/>
                </a:solidFill>
                <a:latin typeface="Arial" pitchFamily="34" charset="0"/>
                <a:cs typeface="Arial" pitchFamily="34" charset="0"/>
              </a:rPr>
              <a:t>AS NOVAS UNIVERSIDADES FEDERAIS  </a:t>
            </a:r>
            <a:br>
              <a:rPr lang="pt-BR" sz="3600" b="1" dirty="0" smtClean="0">
                <a:solidFill>
                  <a:schemeClr val="tx1"/>
                </a:solidFill>
                <a:latin typeface="Arial" pitchFamily="34" charset="0"/>
                <a:cs typeface="Arial" pitchFamily="34" charset="0"/>
              </a:rPr>
            </a:br>
            <a:r>
              <a:rPr lang="pt-BR" sz="5400" dirty="0" smtClean="0">
                <a:solidFill>
                  <a:schemeClr val="bg2">
                    <a:lumMod val="50000"/>
                  </a:schemeClr>
                </a:solidFill>
              </a:rPr>
              <a:t> </a:t>
            </a:r>
            <a:r>
              <a:rPr lang="pt-BR" sz="5400" b="1" dirty="0" smtClean="0">
                <a:latin typeface="Arial" pitchFamily="34" charset="0"/>
                <a:cs typeface="Arial" pitchFamily="34" charset="0"/>
              </a:rPr>
              <a:t/>
            </a:r>
            <a:br>
              <a:rPr lang="pt-BR" sz="5400" b="1" dirty="0" smtClean="0">
                <a:latin typeface="Arial" pitchFamily="34" charset="0"/>
                <a:cs typeface="Arial" pitchFamily="34" charset="0"/>
              </a:rPr>
            </a:br>
            <a:endParaRPr lang="pt-BR" b="1" dirty="0"/>
          </a:p>
        </p:txBody>
      </p:sp>
      <p:sp>
        <p:nvSpPr>
          <p:cNvPr id="3" name="Espaço Reservado para Conteúdo 2"/>
          <p:cNvSpPr>
            <a:spLocks noGrp="1"/>
          </p:cNvSpPr>
          <p:nvPr>
            <p:ph idx="1"/>
          </p:nvPr>
        </p:nvSpPr>
        <p:spPr>
          <a:xfrm>
            <a:off x="785786" y="1643050"/>
            <a:ext cx="7858180" cy="4572032"/>
          </a:xfrm>
        </p:spPr>
        <p:txBody>
          <a:bodyPr>
            <a:normAutofit fontScale="25000" lnSpcReduction="20000"/>
          </a:bodyPr>
          <a:lstStyle/>
          <a:p>
            <a:pPr marL="0" indent="0" algn="just">
              <a:lnSpc>
                <a:spcPct val="120000"/>
              </a:lnSpc>
              <a:spcBef>
                <a:spcPts val="0"/>
              </a:spcBef>
              <a:buNone/>
            </a:pPr>
            <a:r>
              <a:rPr lang="pt-BR" sz="7200" b="1" dirty="0" smtClean="0">
                <a:latin typeface="Arial Narrow" pitchFamily="34" charset="0"/>
                <a:cs typeface="Arial" pitchFamily="34" charset="0"/>
              </a:rPr>
              <a:t>As mudanças no modelo de universidade na atualidade ocorrem ao mesmo tempo em que se intensifica a expansão da educação superior no Brasil a partir da década de 1990, e que decorrem do estímulo à diferenciação das instituições, a diversificação das modalidades de ensino e de cursos</a:t>
            </a:r>
            <a:r>
              <a:rPr lang="pt-BR" sz="7200" b="1" dirty="0" smtClean="0">
                <a:latin typeface="Arial Narrow" pitchFamily="34" charset="0"/>
                <a:cs typeface="Arial" pitchFamily="34" charset="0"/>
              </a:rPr>
              <a:t>.</a:t>
            </a:r>
          </a:p>
          <a:p>
            <a:pPr marL="0" indent="0" algn="just">
              <a:lnSpc>
                <a:spcPct val="120000"/>
              </a:lnSpc>
              <a:spcBef>
                <a:spcPts val="0"/>
              </a:spcBef>
              <a:buNone/>
            </a:pPr>
            <a:endParaRPr lang="pt-BR" sz="7200" b="1" dirty="0" smtClean="0">
              <a:latin typeface="Arial Narrow" pitchFamily="34" charset="0"/>
              <a:cs typeface="Arial" pitchFamily="34" charset="0"/>
            </a:endParaRPr>
          </a:p>
          <a:p>
            <a:pPr marL="0" indent="0" algn="just">
              <a:lnSpc>
                <a:spcPts val="1920"/>
              </a:lnSpc>
              <a:spcBef>
                <a:spcPts val="0"/>
              </a:spcBef>
              <a:buFont typeface="Wingdings" pitchFamily="2" charset="2"/>
              <a:buChar char="ü"/>
            </a:pPr>
            <a:endParaRPr lang="pt-BR" sz="7200" b="1" dirty="0" smtClean="0">
              <a:latin typeface="Arial Narrow" pitchFamily="34" charset="0"/>
              <a:cs typeface="Arial" pitchFamily="34" charset="0"/>
            </a:endParaRPr>
          </a:p>
          <a:p>
            <a:pPr marL="0" indent="0" algn="just">
              <a:lnSpc>
                <a:spcPct val="120000"/>
              </a:lnSpc>
              <a:spcBef>
                <a:spcPts val="0"/>
              </a:spcBef>
              <a:buFont typeface="Wingdings" pitchFamily="2" charset="2"/>
              <a:buChar char="ü"/>
            </a:pPr>
            <a:r>
              <a:rPr lang="pt-BR" sz="7200" b="1" dirty="0" smtClean="0">
                <a:latin typeface="Arial Narrow" pitchFamily="34" charset="0"/>
                <a:cs typeface="Arial" pitchFamily="34" charset="0"/>
              </a:rPr>
              <a:t>OBJETIVO: Análise das repercussões dessas políticas nas universidades públicas federais, afetadas por constrangimentos econômicos e financeiros, o que pode ter levado essas instituições a assumir novas identidades, sobretudo as 17 universidades criadas no período de 2003 a 2014, que abrange os governos Luís Inácio Lula da Silva  (2003-2006) (2007-2010) e Dilma </a:t>
            </a:r>
            <a:r>
              <a:rPr lang="pt-BR" sz="7200" b="1" dirty="0" err="1" smtClean="0">
                <a:latin typeface="Arial Narrow" pitchFamily="34" charset="0"/>
                <a:cs typeface="Arial" pitchFamily="34" charset="0"/>
              </a:rPr>
              <a:t>Roussef</a:t>
            </a:r>
            <a:r>
              <a:rPr lang="pt-BR" sz="7200" b="1" dirty="0" smtClean="0">
                <a:latin typeface="Arial Narrow" pitchFamily="34" charset="0"/>
                <a:cs typeface="Arial" pitchFamily="34" charset="0"/>
              </a:rPr>
              <a:t> (2011-2014), tendo como referência o governo de Fernando Henrique Cardoso (1995-1998) (1999-2002).</a:t>
            </a:r>
          </a:p>
          <a:p>
            <a:pPr marL="0" indent="0" algn="just">
              <a:lnSpc>
                <a:spcPct val="170000"/>
              </a:lnSpc>
              <a:spcBef>
                <a:spcPts val="0"/>
              </a:spcBef>
              <a:buNone/>
            </a:pPr>
            <a:endParaRPr lang="pt-BR" sz="4900" b="1" dirty="0" smtClean="0">
              <a:latin typeface="+mj-lt"/>
              <a:cs typeface="Arial" pitchFamily="34" charset="0"/>
            </a:endParaRPr>
          </a:p>
          <a:p>
            <a:pPr marL="0" indent="0" algn="just">
              <a:lnSpc>
                <a:spcPct val="170000"/>
              </a:lnSpc>
              <a:spcBef>
                <a:spcPts val="0"/>
              </a:spcBef>
              <a:buNone/>
            </a:pPr>
            <a:endParaRPr lang="pt-BR" sz="4900" b="1" dirty="0" smtClean="0">
              <a:latin typeface="+mj-lt"/>
              <a:cs typeface="Arial" pitchFamily="34" charset="0"/>
            </a:endParaRPr>
          </a:p>
          <a:p>
            <a:pPr marL="0" algn="r">
              <a:buNone/>
            </a:pPr>
            <a:r>
              <a:rPr lang="pt-BR" sz="3600" dirty="0" smtClean="0">
                <a:solidFill>
                  <a:schemeClr val="bg2">
                    <a:lumMod val="50000"/>
                  </a:schemeClr>
                </a:solidFill>
                <a:latin typeface="+mj-lt"/>
              </a:rPr>
              <a:t>POLÍTICAS DE EXPANSÃO DA EDUCAÇÃO SUPERIOR E A EXPANSÃO DA REDE FEDERAL: NOVOS FORMATOS INSTITUCIONAIS E ACADÊMICOS NO BRASIL</a:t>
            </a:r>
          </a:p>
          <a:p>
            <a:pPr marL="0" algn="r">
              <a:buNone/>
            </a:pPr>
            <a:r>
              <a:rPr lang="pt-BR" sz="3600" i="1" dirty="0" smtClean="0">
                <a:solidFill>
                  <a:schemeClr val="bg2">
                    <a:lumMod val="50000"/>
                  </a:schemeClr>
                </a:solidFill>
                <a:latin typeface="+mj-lt"/>
              </a:rPr>
              <a:t>Arlete Maria Monte de Camargo, Débora Regina Almeida da Silva, Israel Martins Araújo</a:t>
            </a:r>
            <a:endParaRPr lang="pt-BR" sz="3600" dirty="0" smtClean="0">
              <a:solidFill>
                <a:schemeClr val="bg2">
                  <a:lumMod val="50000"/>
                </a:schemeClr>
              </a:solidFill>
              <a:latin typeface="+mj-lt"/>
            </a:endParaRPr>
          </a:p>
          <a:p>
            <a:pPr marL="0" indent="0" algn="just">
              <a:lnSpc>
                <a:spcPct val="170000"/>
              </a:lnSpc>
              <a:spcBef>
                <a:spcPts val="0"/>
              </a:spcBef>
              <a:buFont typeface="Wingdings" pitchFamily="2" charset="2"/>
              <a:buChar char="ü"/>
            </a:pPr>
            <a:endParaRPr lang="pt-BR" sz="3800" dirty="0" smtClean="0">
              <a:latin typeface="+mj-lt"/>
              <a:cs typeface="Arial" pitchFamily="34" charset="0"/>
            </a:endParaRPr>
          </a:p>
          <a:p>
            <a:pPr marL="0" indent="0" algn="just">
              <a:lnSpc>
                <a:spcPct val="170000"/>
              </a:lnSpc>
              <a:spcBef>
                <a:spcPts val="0"/>
              </a:spcBef>
              <a:buFont typeface="Wingdings" pitchFamily="2" charset="2"/>
              <a:buChar char="ü"/>
            </a:pPr>
            <a:endParaRPr lang="pt-BR" sz="3800" dirty="0" smtClean="0">
              <a:latin typeface="+mj-lt"/>
              <a:cs typeface="Arial" pitchFamily="34" charset="0"/>
            </a:endParaRPr>
          </a:p>
          <a:p>
            <a:pPr marL="0" indent="0" algn="just">
              <a:lnSpc>
                <a:spcPct val="170000"/>
              </a:lnSpc>
              <a:spcBef>
                <a:spcPts val="0"/>
              </a:spcBef>
              <a:buFont typeface="Wingdings" pitchFamily="2" charset="2"/>
              <a:buChar char="ü"/>
            </a:pPr>
            <a:endParaRPr lang="pt-BR" sz="2100" dirty="0" smtClean="0">
              <a:latin typeface="+mj-lt"/>
              <a:cs typeface="Arial" pitchFamily="34" charset="0"/>
            </a:endParaRPr>
          </a:p>
          <a:p>
            <a:pPr marL="0" indent="0" algn="just">
              <a:lnSpc>
                <a:spcPct val="170000"/>
              </a:lnSpc>
              <a:spcBef>
                <a:spcPts val="0"/>
              </a:spcBef>
              <a:buFont typeface="Wingdings" pitchFamily="2" charset="2"/>
              <a:buChar char="ü"/>
            </a:pPr>
            <a:endParaRPr lang="pt-BR" sz="2100" dirty="0" smtClean="0">
              <a:latin typeface="+mj-lt"/>
              <a:cs typeface="Arial" pitchFamily="34" charset="0"/>
            </a:endParaRPr>
          </a:p>
          <a:p>
            <a:pPr marL="0" indent="0" algn="just">
              <a:lnSpc>
                <a:spcPct val="170000"/>
              </a:lnSpc>
              <a:spcBef>
                <a:spcPts val="0"/>
              </a:spcBef>
              <a:buFont typeface="Wingdings" pitchFamily="2" charset="2"/>
              <a:buChar char="ü"/>
            </a:pPr>
            <a:endParaRPr lang="pt-BR" sz="2100" dirty="0" smtClean="0">
              <a:latin typeface="+mj-lt"/>
              <a:cs typeface="Arial" pitchFamily="34" charset="0"/>
            </a:endParaRPr>
          </a:p>
          <a:p>
            <a:pPr marL="0" indent="0" algn="just">
              <a:lnSpc>
                <a:spcPct val="170000"/>
              </a:lnSpc>
              <a:spcBef>
                <a:spcPts val="0"/>
              </a:spcBef>
              <a:buFont typeface="Wingdings" pitchFamily="2" charset="2"/>
              <a:buChar char="ü"/>
            </a:pPr>
            <a:endParaRPr lang="pt-BR" sz="2100" dirty="0" smtClean="0">
              <a:latin typeface="+mj-lt"/>
              <a:cs typeface="Arial" pitchFamily="34" charset="0"/>
            </a:endParaRPr>
          </a:p>
          <a:p>
            <a:pPr marL="0">
              <a:buNone/>
            </a:pPr>
            <a:endParaRPr lang="pt-BR" sz="1600" dirty="0" smtClean="0">
              <a:solidFill>
                <a:schemeClr val="bg2">
                  <a:lumMod val="50000"/>
                </a:schemeClr>
              </a:solidFill>
              <a:latin typeface="+mj-lt"/>
            </a:endParaRPr>
          </a:p>
          <a:p>
            <a:pPr marL="0" indent="0" algn="just">
              <a:lnSpc>
                <a:spcPct val="170000"/>
              </a:lnSpc>
              <a:spcBef>
                <a:spcPts val="0"/>
              </a:spcBef>
              <a:buFont typeface="Wingdings" pitchFamily="2" charset="2"/>
              <a:buChar char="ü"/>
            </a:pPr>
            <a:endParaRPr lang="pt-BR" sz="2100" dirty="0" smtClean="0">
              <a:latin typeface="+mj-lt"/>
              <a:cs typeface="Arial" pitchFamily="34" charset="0"/>
            </a:endParaRPr>
          </a:p>
          <a:p>
            <a:pPr algn="just">
              <a:lnSpc>
                <a:spcPct val="150000"/>
              </a:lnSpc>
              <a:buFont typeface="Wingdings" pitchFamily="2" charset="2"/>
              <a:buChar char="ü"/>
            </a:pPr>
            <a:endParaRPr lang="pt-BR" sz="1800" dirty="0">
              <a:latin typeface="+mj-lt"/>
              <a:cs typeface="Arial"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438896"/>
          </a:xfrm>
        </p:spPr>
        <p:txBody>
          <a:bodyPr>
            <a:normAutofit fontScale="90000"/>
          </a:bodyPr>
          <a:lstStyle/>
          <a:p>
            <a:r>
              <a:rPr lang="pt-BR" sz="2800" b="1" dirty="0" smtClean="0">
                <a:solidFill>
                  <a:schemeClr val="tx1"/>
                </a:solidFill>
              </a:rPr>
              <a:t>UNIVERSIDADES FEDERAIS CRIADAS ENTRE 2002 A 2013</a:t>
            </a:r>
            <a:endParaRPr lang="pt-BR" sz="2800" b="1" dirty="0">
              <a:solidFill>
                <a:schemeClr val="tx1"/>
              </a:solidFill>
            </a:endParaRPr>
          </a:p>
        </p:txBody>
      </p:sp>
      <p:sp>
        <p:nvSpPr>
          <p:cNvPr id="3" name="Espaço Reservado para Data 2"/>
          <p:cNvSpPr>
            <a:spLocks noGrp="1"/>
          </p:cNvSpPr>
          <p:nvPr>
            <p:ph type="dt" sz="half" idx="10"/>
          </p:nvPr>
        </p:nvSpPr>
        <p:spPr/>
        <p:txBody>
          <a:bodyPr/>
          <a:lstStyle/>
          <a:p>
            <a:pPr>
              <a:defRPr/>
            </a:pPr>
            <a:fld id="{6658BF13-0C0C-4AAC-9B61-F9729EFCEB8E}" type="datetime1">
              <a:rPr lang="pt-BR" smtClean="0"/>
              <a:pPr>
                <a:defRPr/>
              </a:pPr>
              <a:t>24/05/2016</a:t>
            </a:fld>
            <a:endParaRPr lang="pt-BR"/>
          </a:p>
        </p:txBody>
      </p:sp>
      <p:pic>
        <p:nvPicPr>
          <p:cNvPr id="4" name="Picture 3"/>
          <p:cNvPicPr>
            <a:picLocks noChangeAspect="1" noChangeArrowheads="1"/>
          </p:cNvPicPr>
          <p:nvPr/>
        </p:nvPicPr>
        <p:blipFill>
          <a:blip r:embed="rId2"/>
          <a:srcRect/>
          <a:stretch>
            <a:fillRect/>
          </a:stretch>
        </p:blipFill>
        <p:spPr bwMode="auto">
          <a:xfrm>
            <a:off x="428596" y="1285860"/>
            <a:ext cx="8286808" cy="557214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Primeiros resultados</a:t>
            </a:r>
            <a:endParaRPr lang="pt-BR" dirty="0">
              <a:solidFill>
                <a:schemeClr val="tx1"/>
              </a:solidFill>
            </a:endParaRPr>
          </a:p>
        </p:txBody>
      </p:sp>
      <p:sp>
        <p:nvSpPr>
          <p:cNvPr id="3" name="Espaço Reservado para Conteúdo 2"/>
          <p:cNvSpPr>
            <a:spLocks noGrp="1"/>
          </p:cNvSpPr>
          <p:nvPr>
            <p:ph idx="1"/>
          </p:nvPr>
        </p:nvSpPr>
        <p:spPr/>
        <p:txBody>
          <a:bodyPr/>
          <a:lstStyle/>
          <a:p>
            <a:pPr>
              <a:buNone/>
            </a:pPr>
            <a:r>
              <a:rPr lang="pt-BR" sz="2000" b="1" dirty="0" smtClean="0">
                <a:latin typeface="Arial Narrow" pitchFamily="34" charset="0"/>
                <a:cs typeface="Arial" pitchFamily="34" charset="0"/>
              </a:rPr>
              <a:t>ORIGEM</a:t>
            </a:r>
          </a:p>
          <a:p>
            <a:r>
              <a:rPr lang="pt-BR" sz="2000" dirty="0" smtClean="0">
                <a:latin typeface="Arial Narrow" pitchFamily="34" charset="0"/>
                <a:cs typeface="Arial" pitchFamily="34" charset="0"/>
              </a:rPr>
              <a:t>a maior parte dessas IES foram criadas a partir do desmembramento de outras IES - UFOPA</a:t>
            </a:r>
          </a:p>
          <a:p>
            <a:r>
              <a:rPr lang="pt-BR" sz="2000" dirty="0" smtClean="0">
                <a:latin typeface="Arial Narrow" pitchFamily="34" charset="0"/>
                <a:cs typeface="Arial" pitchFamily="34" charset="0"/>
              </a:rPr>
              <a:t>outras foram criadas a partir de IES isoladas – UFCSPA e UTFPR</a:t>
            </a:r>
          </a:p>
          <a:p>
            <a:r>
              <a:rPr lang="pt-BR" sz="2000" dirty="0" smtClean="0">
                <a:latin typeface="Arial Narrow" pitchFamily="34" charset="0"/>
                <a:cs typeface="Arial" pitchFamily="34" charset="0"/>
              </a:rPr>
              <a:t>outras ainda foram criadas realmente – UFABC –  e, algumas, na perspectiva da internacionalização da educação (UNILA, UNILAB, UFSS)</a:t>
            </a:r>
          </a:p>
          <a:p>
            <a:endParaRPr lang="pt-BR" sz="2000" dirty="0" smtClean="0">
              <a:latin typeface="Arial Narrow" pitchFamily="34" charset="0"/>
              <a:cs typeface="Arial" pitchFamily="34" charset="0"/>
            </a:endParaRPr>
          </a:p>
          <a:p>
            <a:pPr>
              <a:buNone/>
            </a:pPr>
            <a:r>
              <a:rPr lang="pt-BR" sz="2000" b="1" dirty="0" smtClean="0">
                <a:latin typeface="Arial Narrow" pitchFamily="34" charset="0"/>
                <a:cs typeface="Arial" pitchFamily="34" charset="0"/>
              </a:rPr>
              <a:t>RELAÇÃO COM REUNI </a:t>
            </a:r>
            <a:r>
              <a:rPr lang="pt-BR" sz="2000" dirty="0" smtClean="0">
                <a:latin typeface="Arial Narrow" pitchFamily="34" charset="0"/>
                <a:cs typeface="Arial" pitchFamily="34" charset="0"/>
              </a:rPr>
              <a:t>– questão da perda de autonomia universitária</a:t>
            </a:r>
          </a:p>
          <a:p>
            <a:pPr>
              <a:buNone/>
            </a:pPr>
            <a:endParaRPr lang="pt-BR" sz="2000" dirty="0" smtClean="0">
              <a:latin typeface="Arial Narrow" pitchFamily="34" charset="0"/>
              <a:cs typeface="Arial" pitchFamily="34" charset="0"/>
            </a:endParaRPr>
          </a:p>
          <a:p>
            <a:pPr>
              <a:buNone/>
            </a:pPr>
            <a:r>
              <a:rPr lang="pt-BR" sz="2000" b="1" dirty="0" smtClean="0">
                <a:latin typeface="Arial Narrow" pitchFamily="34" charset="0"/>
                <a:cs typeface="Arial" pitchFamily="34" charset="0"/>
              </a:rPr>
              <a:t>INTERIORIZAÇÃO </a:t>
            </a:r>
            <a:r>
              <a:rPr lang="pt-BR" sz="2000" dirty="0" smtClean="0">
                <a:latin typeface="Arial Narrow" pitchFamily="34" charset="0"/>
                <a:cs typeface="Arial" pitchFamily="34" charset="0"/>
              </a:rPr>
              <a:t>– importante para interior dos estados brasileiros</a:t>
            </a:r>
            <a:endParaRPr lang="pt-BR" dirty="0">
              <a:latin typeface="Arial Narrow" pitchFamily="34" charset="0"/>
              <a:cs typeface="Arial"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857232"/>
            <a:ext cx="8229600" cy="714372"/>
          </a:xfrm>
        </p:spPr>
        <p:txBody>
          <a:bodyPr>
            <a:normAutofit/>
          </a:bodyPr>
          <a:lstStyle/>
          <a:p>
            <a:r>
              <a:rPr lang="pt-BR" sz="4000" b="1" dirty="0" smtClean="0">
                <a:solidFill>
                  <a:schemeClr val="tx1"/>
                </a:solidFill>
              </a:rPr>
              <a:t>A UNIVERSIDADE ABERTA DO BRASIL</a:t>
            </a:r>
            <a:endParaRPr lang="pt-BR" sz="4000" b="1" dirty="0">
              <a:solidFill>
                <a:schemeClr val="tx1"/>
              </a:solidFill>
            </a:endParaRPr>
          </a:p>
        </p:txBody>
      </p:sp>
      <p:sp>
        <p:nvSpPr>
          <p:cNvPr id="3" name="Espaço Reservado para Conteúdo 2"/>
          <p:cNvSpPr>
            <a:spLocks noGrp="1"/>
          </p:cNvSpPr>
          <p:nvPr>
            <p:ph idx="1"/>
          </p:nvPr>
        </p:nvSpPr>
        <p:spPr>
          <a:xfrm>
            <a:off x="428596" y="2143116"/>
            <a:ext cx="8229600" cy="4389120"/>
          </a:xfrm>
        </p:spPr>
        <p:txBody>
          <a:bodyPr>
            <a:normAutofit/>
          </a:bodyPr>
          <a:lstStyle/>
          <a:p>
            <a:pPr algn="just">
              <a:buNone/>
            </a:pPr>
            <a:r>
              <a:rPr lang="pt-BR" sz="2000" b="1" dirty="0" smtClean="0">
                <a:latin typeface="Arial Narrow" pitchFamily="34" charset="0"/>
                <a:cs typeface="Arial" pitchFamily="34" charset="0"/>
              </a:rPr>
              <a:t>Perspectiva:</a:t>
            </a:r>
            <a:r>
              <a:rPr lang="pt-BR" sz="2000" dirty="0" smtClean="0">
                <a:latin typeface="Arial Narrow" pitchFamily="34" charset="0"/>
                <a:cs typeface="Arial" pitchFamily="34" charset="0"/>
              </a:rPr>
              <a:t> A  UAB é identificada como uma arquitetura acadêmica ligada à “categoria da expansão pela via alternativa (Brasil)”. Ela está inserida na subcategoria de organizações acadêmicas que oferecem cursos na modalidade a distância</a:t>
            </a:r>
            <a:r>
              <a:rPr lang="pt-BR" sz="2000" dirty="0" smtClean="0">
                <a:latin typeface="Arial Narrow" pitchFamily="34" charset="0"/>
              </a:rPr>
              <a:t>.</a:t>
            </a:r>
          </a:p>
          <a:p>
            <a:pPr>
              <a:buNone/>
            </a:pPr>
            <a:r>
              <a:rPr lang="pt-BR" sz="2000" b="1" dirty="0" smtClean="0">
                <a:latin typeface="Arial Narrow" pitchFamily="34" charset="0"/>
              </a:rPr>
              <a:t>Pesquisa em andamento</a:t>
            </a:r>
            <a:r>
              <a:rPr lang="pt-BR" sz="2000" dirty="0" smtClean="0">
                <a:latin typeface="Arial Narrow" pitchFamily="34" charset="0"/>
              </a:rPr>
              <a:t>: Expansão da educação superior via Universidade Aberta do Brasil (UAB): a evasão na Universidade Federal do Rio Grande do Norte (UFRN), na Universidade Aberta de Portugal (</a:t>
            </a:r>
            <a:r>
              <a:rPr lang="pt-BR" sz="2000" dirty="0" err="1" smtClean="0">
                <a:latin typeface="Arial Narrow" pitchFamily="34" charset="0"/>
              </a:rPr>
              <a:t>UAb</a:t>
            </a:r>
            <a:r>
              <a:rPr lang="pt-BR" sz="2000" dirty="0" smtClean="0">
                <a:latin typeface="Arial Narrow" pitchFamily="34" charset="0"/>
              </a:rPr>
              <a:t>) e na Universidade de </a:t>
            </a:r>
            <a:r>
              <a:rPr lang="pt-BR" sz="2000" dirty="0" err="1" smtClean="0">
                <a:latin typeface="Arial Narrow" pitchFamily="34" charset="0"/>
              </a:rPr>
              <a:t>Algarve</a:t>
            </a:r>
            <a:endParaRPr lang="pt-BR" sz="2000" dirty="0" smtClean="0">
              <a:latin typeface="Arial Narrow" pitchFamily="34" charset="0"/>
            </a:endParaRPr>
          </a:p>
          <a:p>
            <a:pPr>
              <a:buNone/>
            </a:pPr>
            <a:r>
              <a:rPr lang="pt-BR" sz="2000" b="1" dirty="0" smtClean="0">
                <a:latin typeface="Arial Narrow" pitchFamily="34" charset="0"/>
              </a:rPr>
              <a:t>Estudo de caso</a:t>
            </a:r>
            <a:r>
              <a:rPr lang="pt-BR" sz="2000" dirty="0" smtClean="0">
                <a:latin typeface="Arial Narrow" pitchFamily="34" charset="0"/>
              </a:rPr>
              <a:t>: A evasão e a permanência nos cursos de Matemática, Física e Química da UAB/UFRN.</a:t>
            </a:r>
          </a:p>
          <a:p>
            <a:pPr>
              <a:buNone/>
            </a:pPr>
            <a:r>
              <a:rPr lang="pt-BR" sz="2000" b="1" dirty="0" smtClean="0">
                <a:latin typeface="Arial Narrow" pitchFamily="34" charset="0"/>
              </a:rPr>
              <a:t>Fonte de dados: </a:t>
            </a:r>
            <a:r>
              <a:rPr lang="pt-BR" sz="2000" dirty="0" smtClean="0">
                <a:latin typeface="Arial Narrow" pitchFamily="34" charset="0"/>
              </a:rPr>
              <a:t>Normas da UAB e documentos institucionais da UFRN e da Secretaria de Educação a Distância da UFRN (SEDIS), Observatório da Vida do Estudante (OVEU)</a:t>
            </a:r>
          </a:p>
          <a:p>
            <a:pPr algn="r">
              <a:buNone/>
            </a:pPr>
            <a:r>
              <a:rPr lang="pt-BR" sz="1100" dirty="0" smtClean="0">
                <a:solidFill>
                  <a:schemeClr val="bg2">
                    <a:lumMod val="50000"/>
                  </a:schemeClr>
                </a:solidFill>
                <a:latin typeface="+mj-lt"/>
              </a:rPr>
              <a:t>EVASÃO E PERMANÊNCIA NOS MARCOS DAS NOVAS ARQUITETURAS ACADÊMICAS: O CASO DA UAB/UFRN</a:t>
            </a:r>
          </a:p>
          <a:p>
            <a:pPr algn="r">
              <a:buNone/>
            </a:pPr>
            <a:r>
              <a:rPr lang="pt-BR" sz="1100" i="1" dirty="0" err="1" smtClean="0">
                <a:solidFill>
                  <a:schemeClr val="bg2">
                    <a:lumMod val="50000"/>
                  </a:schemeClr>
                </a:solidFill>
                <a:latin typeface="+mj-lt"/>
              </a:rPr>
              <a:t>Andreia</a:t>
            </a:r>
            <a:r>
              <a:rPr lang="pt-BR" sz="1100" i="1" dirty="0" smtClean="0">
                <a:solidFill>
                  <a:schemeClr val="bg2">
                    <a:lumMod val="50000"/>
                  </a:schemeClr>
                </a:solidFill>
                <a:latin typeface="+mj-lt"/>
              </a:rPr>
              <a:t> da Silva </a:t>
            </a:r>
            <a:r>
              <a:rPr lang="pt-BR" sz="1100" i="1" dirty="0" err="1" smtClean="0">
                <a:solidFill>
                  <a:schemeClr val="bg2">
                    <a:lumMod val="50000"/>
                  </a:schemeClr>
                </a:solidFill>
                <a:latin typeface="+mj-lt"/>
              </a:rPr>
              <a:t>Quintanilha</a:t>
            </a:r>
            <a:r>
              <a:rPr lang="pt-BR" sz="1100" i="1" dirty="0" smtClean="0">
                <a:solidFill>
                  <a:schemeClr val="bg2">
                    <a:lumMod val="50000"/>
                  </a:schemeClr>
                </a:solidFill>
                <a:latin typeface="+mj-lt"/>
              </a:rPr>
              <a:t> Sousa </a:t>
            </a:r>
            <a:endParaRPr lang="pt-BR" sz="1100" dirty="0" smtClean="0">
              <a:solidFill>
                <a:schemeClr val="bg2">
                  <a:lumMod val="50000"/>
                </a:schemeClr>
              </a:solidFill>
              <a:latin typeface="+mj-lt"/>
            </a:endParaRPr>
          </a:p>
          <a:p>
            <a:pPr>
              <a:buNone/>
            </a:pPr>
            <a:endParaRPr lang="pt-BR" sz="2000" b="1" dirty="0" smtClean="0">
              <a:latin typeface="Arial Narrow"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010400"/>
          </a:xfrm>
        </p:spPr>
        <p:txBody>
          <a:bodyPr>
            <a:normAutofit fontScale="90000"/>
          </a:bodyPr>
          <a:lstStyle/>
          <a:p>
            <a:pPr algn="ctr"/>
            <a:r>
              <a:rPr lang="pt-BR" sz="3200" b="1" dirty="0" smtClean="0">
                <a:solidFill>
                  <a:schemeClr val="tx1"/>
                </a:solidFill>
              </a:rPr>
              <a:t>TABELA 1  - DISTRIBUIÇÃO DOS CURSOS UAB/UFRN POR QUANTIDADE DE ALUNOS ATIVOS E INATIVOS </a:t>
            </a:r>
            <a:endParaRPr lang="pt-BR" sz="3200" b="1" dirty="0">
              <a:solidFill>
                <a:schemeClr val="tx1"/>
              </a:solidFill>
            </a:endParaRPr>
          </a:p>
        </p:txBody>
      </p:sp>
      <p:sp>
        <p:nvSpPr>
          <p:cNvPr id="3" name="Espaço Reservado para Data 2"/>
          <p:cNvSpPr>
            <a:spLocks noGrp="1"/>
          </p:cNvSpPr>
          <p:nvPr>
            <p:ph type="dt" sz="half" idx="10"/>
          </p:nvPr>
        </p:nvSpPr>
        <p:spPr/>
        <p:txBody>
          <a:bodyPr/>
          <a:lstStyle/>
          <a:p>
            <a:pPr>
              <a:defRPr/>
            </a:pPr>
            <a:fld id="{6658BF13-0C0C-4AAC-9B61-F9729EFCEB8E}" type="datetime1">
              <a:rPr lang="pt-BR" smtClean="0"/>
              <a:pPr>
                <a:defRPr/>
              </a:pPr>
              <a:t>24/05/2016</a:t>
            </a:fld>
            <a:endParaRPr lang="pt-BR"/>
          </a:p>
        </p:txBody>
      </p:sp>
      <p:graphicFrame>
        <p:nvGraphicFramePr>
          <p:cNvPr id="4" name="Tabela 3"/>
          <p:cNvGraphicFramePr>
            <a:graphicFrameLocks noGrp="1"/>
          </p:cNvGraphicFramePr>
          <p:nvPr/>
        </p:nvGraphicFramePr>
        <p:xfrm>
          <a:off x="1000100" y="1785926"/>
          <a:ext cx="7072362" cy="4610814"/>
        </p:xfrm>
        <a:graphic>
          <a:graphicData uri="http://schemas.openxmlformats.org/drawingml/2006/table">
            <a:tbl>
              <a:tblPr/>
              <a:tblGrid>
                <a:gridCol w="1344898"/>
                <a:gridCol w="1702088"/>
                <a:gridCol w="493975"/>
                <a:gridCol w="459140"/>
                <a:gridCol w="459836"/>
                <a:gridCol w="459836"/>
                <a:gridCol w="459836"/>
                <a:gridCol w="459836"/>
                <a:gridCol w="509303"/>
                <a:gridCol w="723614"/>
              </a:tblGrid>
              <a:tr h="183791">
                <a:tc>
                  <a:txBody>
                    <a:bodyPr/>
                    <a:lstStyle/>
                    <a:p>
                      <a:pPr>
                        <a:lnSpc>
                          <a:spcPct val="107000"/>
                        </a:lnSpc>
                        <a:spcBef>
                          <a:spcPts val="600"/>
                        </a:spcBef>
                        <a:spcAft>
                          <a:spcPts val="600"/>
                        </a:spcAft>
                      </a:pPr>
                      <a:r>
                        <a:rPr lang="pt-BR" sz="1200" b="1" dirty="0">
                          <a:latin typeface="Arial Narrow"/>
                          <a:ea typeface="Times New Roman"/>
                          <a:cs typeface="Times New Roman"/>
                        </a:rPr>
                        <a:t>CURSO</a:t>
                      </a:r>
                      <a:endParaRPr lang="pt-BR" sz="1200" dirty="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pt-BR" sz="1200" b="1">
                          <a:latin typeface="Arial Narrow"/>
                          <a:ea typeface="Times New Roman"/>
                          <a:cs typeface="Times New Roman"/>
                        </a:rPr>
                        <a:t>SITUAÇÃO DE MATRÍCULA</a:t>
                      </a:r>
                      <a:endParaRPr lang="pt-BR" sz="120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pt-BR" sz="1200" b="1" dirty="0">
                          <a:latin typeface="Arial Narrow"/>
                          <a:ea typeface="Times New Roman"/>
                          <a:cs typeface="Times New Roman"/>
                        </a:rPr>
                        <a:t>2005</a:t>
                      </a:r>
                      <a:endParaRPr lang="pt-BR" sz="1200" dirty="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pt-BR" sz="1200" b="1">
                          <a:latin typeface="Arial Narrow"/>
                          <a:ea typeface="Times New Roman"/>
                          <a:cs typeface="Times New Roman"/>
                        </a:rPr>
                        <a:t>2006</a:t>
                      </a:r>
                      <a:endParaRPr lang="pt-BR" sz="120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pt-BR" sz="1200" b="1">
                          <a:latin typeface="Arial Narrow"/>
                          <a:ea typeface="Times New Roman"/>
                          <a:cs typeface="Times New Roman"/>
                        </a:rPr>
                        <a:t>2007</a:t>
                      </a:r>
                      <a:endParaRPr lang="pt-BR" sz="120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pt-BR" sz="1200" b="1">
                          <a:latin typeface="Arial Narrow"/>
                          <a:ea typeface="Times New Roman"/>
                          <a:cs typeface="Times New Roman"/>
                        </a:rPr>
                        <a:t>2009</a:t>
                      </a:r>
                      <a:endParaRPr lang="pt-BR" sz="120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pt-BR" sz="1200" b="1">
                          <a:latin typeface="Arial Narrow"/>
                          <a:ea typeface="Times New Roman"/>
                          <a:cs typeface="Times New Roman"/>
                        </a:rPr>
                        <a:t>2010</a:t>
                      </a:r>
                      <a:endParaRPr lang="pt-BR" sz="120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pt-BR" sz="1200" b="1">
                          <a:latin typeface="Arial Narrow"/>
                          <a:ea typeface="Times New Roman"/>
                          <a:cs typeface="Times New Roman"/>
                        </a:rPr>
                        <a:t>2011</a:t>
                      </a:r>
                      <a:endParaRPr lang="pt-BR" sz="120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pt-BR" sz="1200" b="1">
                          <a:latin typeface="Arial Narrow"/>
                          <a:ea typeface="Times New Roman"/>
                          <a:cs typeface="Times New Roman"/>
                        </a:rPr>
                        <a:t>2012</a:t>
                      </a:r>
                      <a:endParaRPr lang="pt-BR" sz="120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600"/>
                        </a:spcBef>
                        <a:spcAft>
                          <a:spcPts val="600"/>
                        </a:spcAft>
                      </a:pPr>
                      <a:r>
                        <a:rPr lang="pt-BR" sz="1200" b="1">
                          <a:latin typeface="Arial Narrow"/>
                          <a:ea typeface="Times New Roman"/>
                          <a:cs typeface="Times New Roman"/>
                        </a:rPr>
                        <a:t>TOT.</a:t>
                      </a:r>
                      <a:endParaRPr lang="pt-BR" sz="120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1">
                <a:tc rowSpan="6">
                  <a:txBody>
                    <a:bodyPr/>
                    <a:lstStyle/>
                    <a:p>
                      <a:pPr algn="ctr">
                        <a:lnSpc>
                          <a:spcPct val="107000"/>
                        </a:lnSpc>
                        <a:spcAft>
                          <a:spcPts val="0"/>
                        </a:spcAft>
                      </a:pPr>
                      <a:r>
                        <a:rPr lang="pt-BR" sz="1200" b="1" dirty="0" smtClean="0">
                          <a:latin typeface="Arial Narrow"/>
                          <a:ea typeface="Times New Roman"/>
                          <a:cs typeface="Times New Roman"/>
                        </a:rPr>
                        <a:t>M</a:t>
                      </a:r>
                      <a:endParaRPr lang="pt-BR" sz="1200" dirty="0">
                        <a:latin typeface="Calibri"/>
                        <a:ea typeface="Calibri"/>
                        <a:cs typeface="Times New Roman"/>
                      </a:endParaRPr>
                    </a:p>
                    <a:p>
                      <a:pPr algn="ctr">
                        <a:lnSpc>
                          <a:spcPct val="107000"/>
                        </a:lnSpc>
                        <a:spcAft>
                          <a:spcPts val="0"/>
                        </a:spcAft>
                      </a:pPr>
                      <a:r>
                        <a:rPr lang="pt-BR" sz="1200" b="1" dirty="0">
                          <a:latin typeface="Arial Narrow"/>
                          <a:ea typeface="Times New Roman"/>
                          <a:cs typeface="Times New Roman"/>
                        </a:rPr>
                        <a:t>A</a:t>
                      </a:r>
                      <a:endParaRPr lang="pt-BR" sz="1200" dirty="0">
                        <a:latin typeface="Calibri"/>
                        <a:ea typeface="Calibri"/>
                        <a:cs typeface="Times New Roman"/>
                      </a:endParaRPr>
                    </a:p>
                    <a:p>
                      <a:pPr algn="ctr">
                        <a:lnSpc>
                          <a:spcPct val="107000"/>
                        </a:lnSpc>
                        <a:spcAft>
                          <a:spcPts val="0"/>
                        </a:spcAft>
                      </a:pPr>
                      <a:r>
                        <a:rPr lang="pt-BR" sz="1200" b="1" dirty="0">
                          <a:latin typeface="Arial Narrow"/>
                          <a:ea typeface="Times New Roman"/>
                          <a:cs typeface="Times New Roman"/>
                        </a:rPr>
                        <a:t>T</a:t>
                      </a:r>
                      <a:endParaRPr lang="pt-BR" sz="1200" dirty="0">
                        <a:latin typeface="Calibri"/>
                        <a:ea typeface="Calibri"/>
                        <a:cs typeface="Times New Roman"/>
                      </a:endParaRPr>
                    </a:p>
                    <a:p>
                      <a:pPr algn="ctr">
                        <a:lnSpc>
                          <a:spcPct val="107000"/>
                        </a:lnSpc>
                        <a:spcAft>
                          <a:spcPts val="0"/>
                        </a:spcAft>
                      </a:pPr>
                      <a:r>
                        <a:rPr lang="pt-BR" sz="1200" b="1" dirty="0">
                          <a:latin typeface="Arial Narrow"/>
                          <a:ea typeface="Times New Roman"/>
                          <a:cs typeface="Times New Roman"/>
                        </a:rPr>
                        <a:t>E</a:t>
                      </a:r>
                      <a:endParaRPr lang="pt-BR" sz="1200" dirty="0">
                        <a:latin typeface="Calibri"/>
                        <a:ea typeface="Calibri"/>
                        <a:cs typeface="Times New Roman"/>
                      </a:endParaRPr>
                    </a:p>
                    <a:p>
                      <a:pPr algn="ctr">
                        <a:lnSpc>
                          <a:spcPct val="107000"/>
                        </a:lnSpc>
                        <a:spcAft>
                          <a:spcPts val="0"/>
                        </a:spcAft>
                      </a:pPr>
                      <a:r>
                        <a:rPr lang="pt-BR" sz="1200" b="1" dirty="0">
                          <a:latin typeface="Arial Narrow"/>
                          <a:ea typeface="Times New Roman"/>
                          <a:cs typeface="Times New Roman"/>
                        </a:rPr>
                        <a:t>M.</a:t>
                      </a:r>
                      <a:endParaRPr lang="pt-BR" sz="1200" dirty="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200">
                          <a:latin typeface="Arial Narrow"/>
                          <a:ea typeface="Calibri"/>
                          <a:cs typeface="Times New Roman"/>
                        </a:rPr>
                        <a:t>Ativo</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6</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28</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6</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54</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55</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149</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1">
                <a:tc vMerge="1">
                  <a:txBody>
                    <a:bodyPr/>
                    <a:lstStyle/>
                    <a:p>
                      <a:endParaRPr lang="pt-BR"/>
                    </a:p>
                  </a:txBody>
                  <a:tcPr/>
                </a:tc>
                <a:tc>
                  <a:txBody>
                    <a:bodyPr/>
                    <a:lstStyle/>
                    <a:p>
                      <a:pPr>
                        <a:lnSpc>
                          <a:spcPct val="107000"/>
                        </a:lnSpc>
                        <a:spcAft>
                          <a:spcPts val="0"/>
                        </a:spcAft>
                      </a:pPr>
                      <a:r>
                        <a:rPr lang="pt-BR" sz="1200" dirty="0">
                          <a:solidFill>
                            <a:srgbClr val="FF0000"/>
                          </a:solidFill>
                          <a:latin typeface="Arial Narrow"/>
                          <a:ea typeface="Calibri"/>
                          <a:cs typeface="Times New Roman"/>
                        </a:rPr>
                        <a:t>Cancelado</a:t>
                      </a:r>
                      <a:endParaRPr lang="pt-BR" sz="1200" dirty="0">
                        <a:solidFill>
                          <a:srgbClr val="FF0000"/>
                        </a:solidFill>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449</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292</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52</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142</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69</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b="1" dirty="0">
                          <a:solidFill>
                            <a:srgbClr val="FF0000"/>
                          </a:solidFill>
                          <a:latin typeface="Arial Narrow"/>
                          <a:ea typeface="Calibri"/>
                          <a:cs typeface="Times New Roman"/>
                        </a:rPr>
                        <a:t>1004</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1">
                <a:tc vMerge="1">
                  <a:txBody>
                    <a:bodyPr/>
                    <a:lstStyle/>
                    <a:p>
                      <a:endParaRPr lang="pt-BR"/>
                    </a:p>
                  </a:txBody>
                  <a:tcPr/>
                </a:tc>
                <a:tc>
                  <a:txBody>
                    <a:bodyPr/>
                    <a:lstStyle/>
                    <a:p>
                      <a:pPr>
                        <a:lnSpc>
                          <a:spcPct val="107000"/>
                        </a:lnSpc>
                        <a:spcAft>
                          <a:spcPts val="0"/>
                        </a:spcAft>
                      </a:pPr>
                      <a:r>
                        <a:rPr lang="pt-BR" sz="1200" dirty="0">
                          <a:latin typeface="Arial Narrow"/>
                          <a:ea typeface="Calibri"/>
                          <a:cs typeface="Times New Roman"/>
                        </a:rPr>
                        <a:t>Concluído</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145</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105</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11</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21</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282</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312">
                <a:tc vMerge="1">
                  <a:txBody>
                    <a:bodyPr/>
                    <a:lstStyle/>
                    <a:p>
                      <a:endParaRPr lang="pt-BR"/>
                    </a:p>
                  </a:txBody>
                  <a:tcPr/>
                </a:tc>
                <a:tc>
                  <a:txBody>
                    <a:bodyPr/>
                    <a:lstStyle/>
                    <a:p>
                      <a:pPr>
                        <a:lnSpc>
                          <a:spcPct val="107000"/>
                        </a:lnSpc>
                        <a:spcAft>
                          <a:spcPts val="0"/>
                        </a:spcAft>
                      </a:pPr>
                      <a:r>
                        <a:rPr lang="pt-BR" sz="1200">
                          <a:latin typeface="Arial Narrow"/>
                          <a:ea typeface="Calibri"/>
                          <a:cs typeface="Times New Roman"/>
                        </a:rPr>
                        <a:t>Não cadastrado</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0</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13</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2</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8</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23</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1">
                <a:tc vMerge="1">
                  <a:txBody>
                    <a:bodyPr/>
                    <a:lstStyle/>
                    <a:p>
                      <a:endParaRPr lang="pt-BR"/>
                    </a:p>
                  </a:txBody>
                  <a:tcPr/>
                </a:tc>
                <a:tc>
                  <a:txBody>
                    <a:bodyPr/>
                    <a:lstStyle/>
                    <a:p>
                      <a:pPr>
                        <a:lnSpc>
                          <a:spcPct val="107000"/>
                        </a:lnSpc>
                        <a:spcAft>
                          <a:spcPts val="0"/>
                        </a:spcAft>
                      </a:pPr>
                      <a:r>
                        <a:rPr lang="pt-BR" sz="1200">
                          <a:latin typeface="Arial Narrow"/>
                          <a:ea typeface="Calibri"/>
                          <a:cs typeface="Times New Roman"/>
                        </a:rPr>
                        <a:t>Trancado</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2</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5</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9</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17</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184">
                <a:tc vMerge="1">
                  <a:txBody>
                    <a:bodyPr/>
                    <a:lstStyle/>
                    <a:p>
                      <a:endParaRPr lang="pt-BR"/>
                    </a:p>
                  </a:txBody>
                  <a:tcPr/>
                </a:tc>
                <a:tc>
                  <a:txBody>
                    <a:bodyPr/>
                    <a:lstStyle/>
                    <a:p>
                      <a:pPr>
                        <a:lnSpc>
                          <a:spcPct val="107000"/>
                        </a:lnSpc>
                        <a:spcBef>
                          <a:spcPts val="600"/>
                        </a:spcBef>
                        <a:spcAft>
                          <a:spcPts val="600"/>
                        </a:spcAft>
                      </a:pPr>
                      <a:r>
                        <a:rPr lang="pt-BR" sz="1200">
                          <a:latin typeface="Arial Narrow"/>
                          <a:ea typeface="Times New Roman"/>
                          <a:cs typeface="Times New Roman"/>
                        </a:rPr>
                        <a:t>Total</a:t>
                      </a:r>
                      <a:endParaRPr lang="pt-BR" sz="120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a:latin typeface="Arial Narrow"/>
                          <a:ea typeface="Calibri"/>
                          <a:cs typeface="Times New Roman"/>
                        </a:rPr>
                        <a:t>600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a:latin typeface="Arial Narrow"/>
                          <a:ea typeface="Calibri"/>
                          <a:cs typeface="Times New Roman"/>
                        </a:rPr>
                        <a:t>439</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a:latin typeface="Arial Narrow"/>
                          <a:ea typeface="Calibri"/>
                          <a:cs typeface="Times New Roman"/>
                        </a:rPr>
                        <a:t>73</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dirty="0">
                          <a:latin typeface="Arial Narrow"/>
                          <a:ea typeface="Calibri"/>
                          <a:cs typeface="Times New Roman"/>
                        </a:rPr>
                        <a:t>230</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a:latin typeface="Arial Narrow"/>
                          <a:ea typeface="Calibri"/>
                          <a:cs typeface="Times New Roman"/>
                        </a:rPr>
                        <a:t>133</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b="1" dirty="0">
                          <a:latin typeface="Arial Narrow"/>
                          <a:ea typeface="Calibri"/>
                          <a:cs typeface="Times New Roman"/>
                        </a:rPr>
                        <a:t>1475</a:t>
                      </a:r>
                      <a:endParaRPr lang="pt-BR" sz="1200" b="1"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184">
                <a:tc gridSpan="10">
                  <a:txBody>
                    <a:bodyPr/>
                    <a:lstStyle/>
                    <a:p>
                      <a:pPr>
                        <a:lnSpc>
                          <a:spcPct val="107000"/>
                        </a:lnSpc>
                        <a:spcAft>
                          <a:spcPts val="0"/>
                        </a:spcAft>
                      </a:pPr>
                      <a:endParaRPr lang="pt-BR" sz="1200" dirty="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183791">
                <a:tc rowSpan="6">
                  <a:txBody>
                    <a:bodyPr/>
                    <a:lstStyle/>
                    <a:p>
                      <a:pPr algn="ctr">
                        <a:lnSpc>
                          <a:spcPct val="107000"/>
                        </a:lnSpc>
                        <a:spcAft>
                          <a:spcPts val="0"/>
                        </a:spcAft>
                      </a:pPr>
                      <a:r>
                        <a:rPr lang="pt-BR" sz="1200" b="1" dirty="0" smtClean="0">
                          <a:latin typeface="Arial Narrow"/>
                          <a:ea typeface="Times New Roman"/>
                          <a:cs typeface="Times New Roman"/>
                        </a:rPr>
                        <a:t>F</a:t>
                      </a:r>
                      <a:endParaRPr lang="pt-BR" sz="1200" dirty="0">
                        <a:latin typeface="Calibri"/>
                        <a:ea typeface="Calibri"/>
                        <a:cs typeface="Times New Roman"/>
                      </a:endParaRPr>
                    </a:p>
                    <a:p>
                      <a:pPr algn="ctr">
                        <a:lnSpc>
                          <a:spcPct val="107000"/>
                        </a:lnSpc>
                        <a:spcAft>
                          <a:spcPts val="0"/>
                        </a:spcAft>
                      </a:pPr>
                      <a:r>
                        <a:rPr lang="pt-BR" sz="1200" b="1" dirty="0">
                          <a:latin typeface="Arial Narrow"/>
                          <a:ea typeface="Times New Roman"/>
                          <a:cs typeface="Times New Roman"/>
                        </a:rPr>
                        <a:t>Í</a:t>
                      </a:r>
                      <a:endParaRPr lang="pt-BR" sz="1200" dirty="0">
                        <a:latin typeface="Calibri"/>
                        <a:ea typeface="Calibri"/>
                        <a:cs typeface="Times New Roman"/>
                      </a:endParaRPr>
                    </a:p>
                    <a:p>
                      <a:pPr algn="ctr">
                        <a:lnSpc>
                          <a:spcPct val="107000"/>
                        </a:lnSpc>
                        <a:spcAft>
                          <a:spcPts val="0"/>
                        </a:spcAft>
                      </a:pPr>
                      <a:r>
                        <a:rPr lang="pt-BR" sz="1200" b="1" dirty="0">
                          <a:latin typeface="Arial Narrow"/>
                          <a:ea typeface="Times New Roman"/>
                          <a:cs typeface="Times New Roman"/>
                        </a:rPr>
                        <a:t>S</a:t>
                      </a:r>
                      <a:endParaRPr lang="pt-BR" sz="1200" dirty="0">
                        <a:latin typeface="Calibri"/>
                        <a:ea typeface="Calibri"/>
                        <a:cs typeface="Times New Roman"/>
                      </a:endParaRPr>
                    </a:p>
                    <a:p>
                      <a:pPr algn="ctr">
                        <a:lnSpc>
                          <a:spcPct val="107000"/>
                        </a:lnSpc>
                        <a:spcAft>
                          <a:spcPts val="0"/>
                        </a:spcAft>
                      </a:pPr>
                      <a:r>
                        <a:rPr lang="pt-BR" sz="1200" b="1" dirty="0">
                          <a:latin typeface="Arial Narrow"/>
                          <a:ea typeface="Times New Roman"/>
                          <a:cs typeface="Times New Roman"/>
                        </a:rPr>
                        <a:t>I</a:t>
                      </a:r>
                      <a:endParaRPr lang="pt-BR" sz="1200" dirty="0">
                        <a:latin typeface="Calibri"/>
                        <a:ea typeface="Calibri"/>
                        <a:cs typeface="Times New Roman"/>
                      </a:endParaRPr>
                    </a:p>
                    <a:p>
                      <a:pPr algn="ctr">
                        <a:lnSpc>
                          <a:spcPct val="107000"/>
                        </a:lnSpc>
                        <a:spcAft>
                          <a:spcPts val="0"/>
                        </a:spcAft>
                      </a:pPr>
                      <a:r>
                        <a:rPr lang="pt-BR" sz="1200" b="1" dirty="0">
                          <a:latin typeface="Arial Narrow"/>
                          <a:ea typeface="Times New Roman"/>
                          <a:cs typeface="Times New Roman"/>
                        </a:rPr>
                        <a:t>C</a:t>
                      </a:r>
                      <a:endParaRPr lang="pt-BR" sz="1200" dirty="0">
                        <a:latin typeface="Calibri"/>
                        <a:ea typeface="Calibri"/>
                        <a:cs typeface="Times New Roman"/>
                      </a:endParaRPr>
                    </a:p>
                    <a:p>
                      <a:pPr algn="ctr">
                        <a:lnSpc>
                          <a:spcPct val="107000"/>
                        </a:lnSpc>
                        <a:spcAft>
                          <a:spcPts val="0"/>
                        </a:spcAft>
                      </a:pPr>
                      <a:r>
                        <a:rPr lang="pt-BR" sz="1200" b="1" dirty="0">
                          <a:latin typeface="Arial Narrow"/>
                          <a:ea typeface="Times New Roman"/>
                          <a:cs typeface="Times New Roman"/>
                        </a:rPr>
                        <a:t>A</a:t>
                      </a:r>
                      <a:endParaRPr lang="pt-BR" sz="1200" dirty="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200">
                          <a:latin typeface="Arial Narrow"/>
                          <a:ea typeface="Calibri"/>
                          <a:cs typeface="Times New Roman"/>
                        </a:rPr>
                        <a:t>Ativo</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15</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17</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7</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16</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65</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1">
                <a:tc vMerge="1">
                  <a:txBody>
                    <a:bodyPr/>
                    <a:lstStyle/>
                    <a:p>
                      <a:endParaRPr lang="pt-BR"/>
                    </a:p>
                  </a:txBody>
                  <a:tcPr/>
                </a:tc>
                <a:tc>
                  <a:txBody>
                    <a:bodyPr/>
                    <a:lstStyle/>
                    <a:p>
                      <a:pPr>
                        <a:lnSpc>
                          <a:spcPct val="107000"/>
                        </a:lnSpc>
                        <a:spcAft>
                          <a:spcPts val="0"/>
                        </a:spcAft>
                      </a:pPr>
                      <a:r>
                        <a:rPr lang="pt-BR" sz="1200" dirty="0">
                          <a:solidFill>
                            <a:srgbClr val="FF0000"/>
                          </a:solidFill>
                          <a:latin typeface="Arial Narrow"/>
                          <a:ea typeface="Calibri"/>
                          <a:cs typeface="Times New Roman"/>
                        </a:rPr>
                        <a:t>Cancelado</a:t>
                      </a:r>
                      <a:endParaRPr lang="pt-BR" sz="1200" dirty="0">
                        <a:solidFill>
                          <a:srgbClr val="FF0000"/>
                        </a:solidFill>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448</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241</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37</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76</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18</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b="1">
                          <a:solidFill>
                            <a:srgbClr val="FF0000"/>
                          </a:solidFill>
                          <a:latin typeface="Arial Narrow"/>
                          <a:ea typeface="Calibri"/>
                          <a:cs typeface="Times New Roman"/>
                        </a:rPr>
                        <a:t>820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1">
                <a:tc vMerge="1">
                  <a:txBody>
                    <a:bodyPr/>
                    <a:lstStyle/>
                    <a:p>
                      <a:endParaRPr lang="pt-BR"/>
                    </a:p>
                  </a:txBody>
                  <a:tcPr/>
                </a:tc>
                <a:tc>
                  <a:txBody>
                    <a:bodyPr/>
                    <a:lstStyle/>
                    <a:p>
                      <a:pPr>
                        <a:lnSpc>
                          <a:spcPct val="107000"/>
                        </a:lnSpc>
                        <a:spcAft>
                          <a:spcPts val="0"/>
                        </a:spcAft>
                      </a:pPr>
                      <a:r>
                        <a:rPr lang="pt-BR" sz="1200">
                          <a:latin typeface="Arial Narrow"/>
                          <a:ea typeface="Calibri"/>
                          <a:cs typeface="Times New Roman"/>
                        </a:rPr>
                        <a:t>Concluído</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136</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45</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5</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5</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191</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1">
                <a:tc vMerge="1">
                  <a:txBody>
                    <a:bodyPr/>
                    <a:lstStyle/>
                    <a:p>
                      <a:endParaRPr lang="pt-BR"/>
                    </a:p>
                  </a:txBody>
                  <a:tcPr/>
                </a:tc>
                <a:tc>
                  <a:txBody>
                    <a:bodyPr/>
                    <a:lstStyle/>
                    <a:p>
                      <a:pPr>
                        <a:lnSpc>
                          <a:spcPct val="107000"/>
                        </a:lnSpc>
                        <a:spcAft>
                          <a:spcPts val="0"/>
                        </a:spcAft>
                      </a:pPr>
                      <a:r>
                        <a:rPr lang="pt-BR" sz="1200">
                          <a:latin typeface="Arial Narrow"/>
                          <a:ea typeface="Calibri"/>
                          <a:cs typeface="Times New Roman"/>
                        </a:rPr>
                        <a:t>Não cadastrado</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41</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3</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0</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9</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54</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1">
                <a:tc vMerge="1">
                  <a:txBody>
                    <a:bodyPr/>
                    <a:lstStyle/>
                    <a:p>
                      <a:endParaRPr lang="pt-BR"/>
                    </a:p>
                  </a:txBody>
                  <a:tcPr/>
                </a:tc>
                <a:tc>
                  <a:txBody>
                    <a:bodyPr/>
                    <a:lstStyle/>
                    <a:p>
                      <a:pPr>
                        <a:lnSpc>
                          <a:spcPct val="107000"/>
                        </a:lnSpc>
                        <a:spcAft>
                          <a:spcPts val="0"/>
                        </a:spcAft>
                      </a:pPr>
                      <a:r>
                        <a:rPr lang="pt-BR" sz="1200">
                          <a:latin typeface="Arial Narrow"/>
                          <a:ea typeface="Calibri"/>
                          <a:cs typeface="Times New Roman"/>
                        </a:rPr>
                        <a:t>Trancado</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3</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0</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6</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829">
                <a:tc vMerge="1">
                  <a:txBody>
                    <a:bodyPr/>
                    <a:lstStyle/>
                    <a:p>
                      <a:endParaRPr lang="pt-BR"/>
                    </a:p>
                  </a:txBody>
                  <a:tcPr/>
                </a:tc>
                <a:tc>
                  <a:txBody>
                    <a:bodyPr/>
                    <a:lstStyle/>
                    <a:p>
                      <a:pPr>
                        <a:lnSpc>
                          <a:spcPct val="107000"/>
                        </a:lnSpc>
                        <a:spcBef>
                          <a:spcPts val="600"/>
                        </a:spcBef>
                        <a:spcAft>
                          <a:spcPts val="600"/>
                        </a:spcAft>
                      </a:pPr>
                      <a:r>
                        <a:rPr lang="pt-BR" sz="1200" dirty="0" smtClean="0">
                          <a:latin typeface="Arial Narrow"/>
                          <a:ea typeface="Times New Roman"/>
                          <a:cs typeface="Times New Roman"/>
                        </a:rPr>
                        <a:t>Total</a:t>
                      </a:r>
                      <a:endParaRPr lang="pt-BR" sz="1200" dirty="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a:latin typeface="Arial Narrow"/>
                          <a:ea typeface="Calibri"/>
                          <a:cs typeface="Times New Roman"/>
                        </a:rPr>
                        <a:t>600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a:latin typeface="Arial Narrow"/>
                          <a:ea typeface="Calibri"/>
                          <a:cs typeface="Times New Roman"/>
                        </a:rPr>
                        <a:t>347</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a:latin typeface="Arial Narrow"/>
                          <a:ea typeface="Calibri"/>
                          <a:cs typeface="Times New Roman"/>
                        </a:rPr>
                        <a:t>50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a:latin typeface="Arial Narrow"/>
                          <a:ea typeface="Calibri"/>
                          <a:cs typeface="Times New Roman"/>
                        </a:rPr>
                        <a:t>100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dirty="0">
                          <a:latin typeface="Arial Narrow"/>
                          <a:ea typeface="Calibri"/>
                          <a:cs typeface="Times New Roman"/>
                        </a:rPr>
                        <a:t>0</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dirty="0">
                          <a:latin typeface="Arial Narrow"/>
                          <a:ea typeface="Calibri"/>
                          <a:cs typeface="Times New Roman"/>
                        </a:rPr>
                        <a:t>39</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Bef>
                          <a:spcPts val="600"/>
                        </a:spcBef>
                        <a:spcAft>
                          <a:spcPts val="600"/>
                        </a:spcAft>
                      </a:pPr>
                      <a:r>
                        <a:rPr lang="pt-BR" sz="1200" b="1" dirty="0">
                          <a:latin typeface="Arial Narrow"/>
                          <a:ea typeface="Calibri"/>
                          <a:cs typeface="Times New Roman"/>
                        </a:rPr>
                        <a:t>1136</a:t>
                      </a:r>
                      <a:endParaRPr lang="pt-BR" sz="1200" b="1"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184">
                <a:tc gridSpan="10">
                  <a:txBody>
                    <a:bodyPr/>
                    <a:lstStyle/>
                    <a:p>
                      <a:pPr>
                        <a:lnSpc>
                          <a:spcPct val="107000"/>
                        </a:lnSpc>
                        <a:spcAft>
                          <a:spcPts val="0"/>
                        </a:spcAft>
                      </a:pPr>
                      <a:endParaRPr lang="pt-BR" sz="1200" dirty="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183791">
                <a:tc rowSpan="6">
                  <a:txBody>
                    <a:bodyPr/>
                    <a:lstStyle/>
                    <a:p>
                      <a:pPr algn="ctr">
                        <a:lnSpc>
                          <a:spcPct val="107000"/>
                        </a:lnSpc>
                        <a:spcAft>
                          <a:spcPts val="0"/>
                        </a:spcAft>
                      </a:pPr>
                      <a:r>
                        <a:rPr lang="pt-BR" sz="1200" b="1">
                          <a:latin typeface="Arial Narrow"/>
                          <a:ea typeface="Calibri"/>
                          <a:cs typeface="Times New Roman"/>
                        </a:rPr>
                        <a:t>Q</a:t>
                      </a:r>
                      <a:endParaRPr lang="pt-BR" sz="1200">
                        <a:latin typeface="Calibri"/>
                        <a:ea typeface="Calibri"/>
                        <a:cs typeface="Times New Roman"/>
                      </a:endParaRPr>
                    </a:p>
                    <a:p>
                      <a:pPr algn="ctr">
                        <a:lnSpc>
                          <a:spcPct val="107000"/>
                        </a:lnSpc>
                        <a:spcAft>
                          <a:spcPts val="0"/>
                        </a:spcAft>
                      </a:pPr>
                      <a:r>
                        <a:rPr lang="pt-BR" sz="1200" b="1">
                          <a:latin typeface="Arial Narrow"/>
                          <a:ea typeface="Calibri"/>
                          <a:cs typeface="Times New Roman"/>
                        </a:rPr>
                        <a:t>U</a:t>
                      </a:r>
                      <a:endParaRPr lang="pt-BR" sz="1200">
                        <a:latin typeface="Calibri"/>
                        <a:ea typeface="Calibri"/>
                        <a:cs typeface="Times New Roman"/>
                      </a:endParaRPr>
                    </a:p>
                    <a:p>
                      <a:pPr algn="ctr">
                        <a:lnSpc>
                          <a:spcPct val="107000"/>
                        </a:lnSpc>
                        <a:spcAft>
                          <a:spcPts val="0"/>
                        </a:spcAft>
                      </a:pPr>
                      <a:r>
                        <a:rPr lang="pt-BR" sz="1200" b="1">
                          <a:latin typeface="Arial Narrow"/>
                          <a:ea typeface="Calibri"/>
                          <a:cs typeface="Times New Roman"/>
                        </a:rPr>
                        <a:t>Í</a:t>
                      </a:r>
                      <a:endParaRPr lang="pt-BR" sz="1200">
                        <a:latin typeface="Calibri"/>
                        <a:ea typeface="Calibri"/>
                        <a:cs typeface="Times New Roman"/>
                      </a:endParaRPr>
                    </a:p>
                    <a:p>
                      <a:pPr algn="ctr">
                        <a:lnSpc>
                          <a:spcPct val="107000"/>
                        </a:lnSpc>
                        <a:spcAft>
                          <a:spcPts val="0"/>
                        </a:spcAft>
                      </a:pPr>
                      <a:r>
                        <a:rPr lang="pt-BR" sz="1200" b="1">
                          <a:latin typeface="Arial Narrow"/>
                          <a:ea typeface="Calibri"/>
                          <a:cs typeface="Times New Roman"/>
                        </a:rPr>
                        <a:t>M</a:t>
                      </a:r>
                      <a:endParaRPr lang="pt-BR" sz="1200">
                        <a:latin typeface="Calibri"/>
                        <a:ea typeface="Calibri"/>
                        <a:cs typeface="Times New Roman"/>
                      </a:endParaRPr>
                    </a:p>
                    <a:p>
                      <a:pPr algn="ctr">
                        <a:lnSpc>
                          <a:spcPct val="107000"/>
                        </a:lnSpc>
                        <a:spcAft>
                          <a:spcPts val="0"/>
                        </a:spcAft>
                      </a:pPr>
                      <a:r>
                        <a:rPr lang="pt-BR" sz="1200" b="1">
                          <a:latin typeface="Arial Narrow"/>
                          <a:ea typeface="Calibri"/>
                          <a:cs typeface="Times New Roman"/>
                        </a:rPr>
                        <a:t>I</a:t>
                      </a:r>
                      <a:endParaRPr lang="pt-BR" sz="1200">
                        <a:latin typeface="Calibri"/>
                        <a:ea typeface="Calibri"/>
                        <a:cs typeface="Times New Roman"/>
                      </a:endParaRPr>
                    </a:p>
                    <a:p>
                      <a:pPr algn="ctr">
                        <a:lnSpc>
                          <a:spcPct val="107000"/>
                        </a:lnSpc>
                        <a:spcAft>
                          <a:spcPts val="0"/>
                        </a:spcAft>
                      </a:pPr>
                      <a:r>
                        <a:rPr lang="pt-BR" sz="1200" b="1">
                          <a:latin typeface="Arial Narrow"/>
                          <a:ea typeface="Calibri"/>
                          <a:cs typeface="Times New Roman"/>
                        </a:rPr>
                        <a:t>C</a:t>
                      </a:r>
                      <a:endParaRPr lang="pt-BR" sz="1200">
                        <a:latin typeface="Calibri"/>
                        <a:ea typeface="Calibri"/>
                        <a:cs typeface="Times New Roman"/>
                      </a:endParaRPr>
                    </a:p>
                    <a:p>
                      <a:pPr algn="ctr">
                        <a:lnSpc>
                          <a:spcPct val="107000"/>
                        </a:lnSpc>
                        <a:spcAft>
                          <a:spcPts val="0"/>
                        </a:spcAft>
                      </a:pPr>
                      <a:r>
                        <a:rPr lang="pt-BR" sz="1200" b="1">
                          <a:latin typeface="Arial Narrow"/>
                          <a:ea typeface="Calibri"/>
                          <a:cs typeface="Times New Roman"/>
                        </a:rPr>
                        <a:t>A</a:t>
                      </a:r>
                      <a:endParaRPr lang="pt-BR" sz="1200">
                        <a:latin typeface="Calibri"/>
                        <a:ea typeface="Calibri"/>
                        <a:cs typeface="Times New Roman"/>
                      </a:endParaRPr>
                    </a:p>
                  </a:txBody>
                  <a:tcPr marL="63574" marR="63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200">
                          <a:latin typeface="Arial Narrow"/>
                          <a:ea typeface="Calibri"/>
                          <a:cs typeface="Times New Roman"/>
                        </a:rPr>
                        <a:t>Ativo</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5</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21</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7</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22</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53</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108</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1">
                <a:tc vMerge="1">
                  <a:txBody>
                    <a:bodyPr/>
                    <a:lstStyle/>
                    <a:p>
                      <a:endParaRPr lang="pt-BR"/>
                    </a:p>
                  </a:txBody>
                  <a:tcPr/>
                </a:tc>
                <a:tc>
                  <a:txBody>
                    <a:bodyPr/>
                    <a:lstStyle/>
                    <a:p>
                      <a:pPr>
                        <a:lnSpc>
                          <a:spcPct val="107000"/>
                        </a:lnSpc>
                        <a:spcAft>
                          <a:spcPts val="0"/>
                        </a:spcAft>
                      </a:pPr>
                      <a:r>
                        <a:rPr lang="pt-BR" sz="1200" dirty="0">
                          <a:solidFill>
                            <a:srgbClr val="FF0000"/>
                          </a:solidFill>
                          <a:latin typeface="Arial Narrow"/>
                          <a:ea typeface="Calibri"/>
                          <a:cs typeface="Times New Roman"/>
                        </a:rPr>
                        <a:t>Cancelado</a:t>
                      </a:r>
                      <a:endParaRPr lang="pt-BR" sz="1200" dirty="0">
                        <a:solidFill>
                          <a:srgbClr val="FF0000"/>
                        </a:solidFill>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275</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201</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38</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95</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63</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b="1">
                          <a:solidFill>
                            <a:srgbClr val="FF0000"/>
                          </a:solidFill>
                          <a:latin typeface="Arial Narrow"/>
                          <a:ea typeface="Calibri"/>
                          <a:cs typeface="Times New Roman"/>
                        </a:rPr>
                        <a:t>672</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1">
                <a:tc vMerge="1">
                  <a:txBody>
                    <a:bodyPr/>
                    <a:lstStyle/>
                    <a:p>
                      <a:endParaRPr lang="pt-BR"/>
                    </a:p>
                  </a:txBody>
                  <a:tcPr/>
                </a:tc>
                <a:tc>
                  <a:txBody>
                    <a:bodyPr/>
                    <a:lstStyle/>
                    <a:p>
                      <a:pPr>
                        <a:lnSpc>
                          <a:spcPct val="107000"/>
                        </a:lnSpc>
                        <a:spcAft>
                          <a:spcPts val="0"/>
                        </a:spcAft>
                      </a:pPr>
                      <a:r>
                        <a:rPr lang="pt-BR" sz="1200">
                          <a:latin typeface="Arial Narrow"/>
                          <a:ea typeface="Calibri"/>
                          <a:cs typeface="Times New Roman"/>
                        </a:rPr>
                        <a:t>Concluído</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80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25</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11</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0</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118</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1">
                <a:tc vMerge="1">
                  <a:txBody>
                    <a:bodyPr/>
                    <a:lstStyle/>
                    <a:p>
                      <a:endParaRPr lang="pt-BR"/>
                    </a:p>
                  </a:txBody>
                  <a:tcPr/>
                </a:tc>
                <a:tc>
                  <a:txBody>
                    <a:bodyPr/>
                    <a:lstStyle/>
                    <a:p>
                      <a:pPr>
                        <a:lnSpc>
                          <a:spcPct val="107000"/>
                        </a:lnSpc>
                        <a:spcAft>
                          <a:spcPts val="0"/>
                        </a:spcAft>
                      </a:pPr>
                      <a:r>
                        <a:rPr lang="pt-BR" sz="1200">
                          <a:latin typeface="Arial Narrow"/>
                          <a:ea typeface="Calibri"/>
                          <a:cs typeface="Times New Roman"/>
                        </a:rPr>
                        <a:t>Não cadastrado</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3</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24</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37</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1">
                <a:tc vMerge="1">
                  <a:txBody>
                    <a:bodyPr/>
                    <a:lstStyle/>
                    <a:p>
                      <a:endParaRPr lang="pt-BR"/>
                    </a:p>
                  </a:txBody>
                  <a:tcPr/>
                </a:tc>
                <a:tc>
                  <a:txBody>
                    <a:bodyPr/>
                    <a:lstStyle/>
                    <a:p>
                      <a:pPr>
                        <a:lnSpc>
                          <a:spcPct val="107000"/>
                        </a:lnSpc>
                        <a:spcAft>
                          <a:spcPts val="0"/>
                        </a:spcAft>
                      </a:pPr>
                      <a:r>
                        <a:rPr lang="pt-BR" sz="1200">
                          <a:latin typeface="Arial Narrow"/>
                          <a:ea typeface="Calibri"/>
                          <a:cs typeface="Times New Roman"/>
                        </a:rPr>
                        <a:t>Trancado</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5</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dirty="0">
                          <a:latin typeface="Arial Narrow"/>
                          <a:ea typeface="Calibri"/>
                          <a:cs typeface="Times New Roman"/>
                        </a:rPr>
                        <a:t>8</a:t>
                      </a:r>
                      <a:endParaRPr lang="pt-BR" sz="1200"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9788">
                <a:tc vMerge="1">
                  <a:txBody>
                    <a:bodyPr/>
                    <a:lstStyle/>
                    <a:p>
                      <a:endParaRPr lang="pt-BR"/>
                    </a:p>
                  </a:txBody>
                  <a:tcPr/>
                </a:tc>
                <a:tc>
                  <a:txBody>
                    <a:bodyPr/>
                    <a:lstStyle/>
                    <a:p>
                      <a:pPr>
                        <a:lnSpc>
                          <a:spcPct val="107000"/>
                        </a:lnSpc>
                        <a:spcAft>
                          <a:spcPts val="0"/>
                        </a:spcAft>
                      </a:pPr>
                      <a:r>
                        <a:rPr lang="pt-BR" sz="1200">
                          <a:latin typeface="Arial Narrow"/>
                          <a:ea typeface="Calibri"/>
                          <a:cs typeface="Times New Roman"/>
                        </a:rPr>
                        <a:t>Total</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360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258</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50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130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0</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a:latin typeface="Arial Narrow"/>
                          <a:ea typeface="Calibri"/>
                          <a:cs typeface="Times New Roman"/>
                        </a:rPr>
                        <a:t>145</a:t>
                      </a:r>
                      <a:endParaRPr lang="pt-BR" sz="120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pt-BR" sz="1200" b="1" dirty="0">
                          <a:latin typeface="Arial Narrow"/>
                          <a:ea typeface="Calibri"/>
                          <a:cs typeface="Times New Roman"/>
                        </a:rPr>
                        <a:t>943</a:t>
                      </a:r>
                      <a:endParaRPr lang="pt-BR" sz="1200" b="1" dirty="0">
                        <a:latin typeface="Calibri"/>
                        <a:ea typeface="Calibri"/>
                        <a:cs typeface="Times New Roman"/>
                      </a:endParaRPr>
                    </a:p>
                  </a:txBody>
                  <a:tcPr marL="63574" marR="635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796086"/>
          </a:xfrm>
        </p:spPr>
        <p:txBody>
          <a:bodyPr>
            <a:normAutofit fontScale="90000"/>
          </a:bodyPr>
          <a:lstStyle/>
          <a:p>
            <a:pPr algn="ctr"/>
            <a:r>
              <a:rPr lang="pt-BR" sz="3600" b="1" dirty="0" smtClean="0">
                <a:solidFill>
                  <a:schemeClr val="tx1"/>
                </a:solidFill>
              </a:rPr>
              <a:t>UAB - RESULTADOS E CONSIDERAÇÕES FINAIS </a:t>
            </a:r>
            <a:endParaRPr lang="pt-BR" sz="3600" b="1" dirty="0">
              <a:solidFill>
                <a:schemeClr val="tx1"/>
              </a:solidFill>
            </a:endParaRPr>
          </a:p>
        </p:txBody>
      </p:sp>
      <p:sp>
        <p:nvSpPr>
          <p:cNvPr id="3" name="Espaço Reservado para Conteúdo 2"/>
          <p:cNvSpPr>
            <a:spLocks noGrp="1"/>
          </p:cNvSpPr>
          <p:nvPr>
            <p:ph idx="1"/>
          </p:nvPr>
        </p:nvSpPr>
        <p:spPr/>
        <p:txBody>
          <a:bodyPr>
            <a:normAutofit/>
          </a:bodyPr>
          <a:lstStyle/>
          <a:p>
            <a:pPr algn="just"/>
            <a:r>
              <a:rPr lang="pt-BR" sz="2000" dirty="0" smtClean="0">
                <a:latin typeface="Arial Narrow" pitchFamily="34" charset="0"/>
              </a:rPr>
              <a:t>Os resultados apontam para um expressivo percentual de alunos cancelados e para um baixo  percentual de concluídos.</a:t>
            </a:r>
          </a:p>
          <a:p>
            <a:pPr algn="just"/>
            <a:r>
              <a:rPr lang="pt-BR" sz="2000" dirty="0" smtClean="0">
                <a:latin typeface="Arial Narrow" pitchFamily="34" charset="0"/>
              </a:rPr>
              <a:t>Necessidade de  criar metodologias para comparar perfil de alunos cancelados e concluintes e fazer um acompanhamento dos alunos desde o primeiro período tendo em vista aumentar a permanência nos cursos</a:t>
            </a:r>
            <a:r>
              <a:rPr lang="pt-BR" sz="2000" dirty="0" smtClean="0">
                <a:latin typeface="Arial Narrow" pitchFamily="34" charset="0"/>
              </a:rPr>
              <a:t>.</a:t>
            </a:r>
            <a:endParaRPr lang="pt-BR" sz="2000" dirty="0" smtClean="0">
              <a:latin typeface="Arial Narrow" pitchFamily="34" charset="0"/>
            </a:endParaRPr>
          </a:p>
          <a:p>
            <a:pPr algn="just"/>
            <a:r>
              <a:rPr lang="pt-BR" sz="2000" dirty="0" smtClean="0">
                <a:latin typeface="Arial Narrow" pitchFamily="34" charset="0"/>
              </a:rPr>
              <a:t>A democratização de acesso pela </a:t>
            </a:r>
            <a:r>
              <a:rPr lang="pt-BR" sz="2000" dirty="0" err="1" smtClean="0">
                <a:latin typeface="Arial Narrow" pitchFamily="34" charset="0"/>
              </a:rPr>
              <a:t>EaD</a:t>
            </a:r>
            <a:r>
              <a:rPr lang="pt-BR" sz="2000" dirty="0" smtClean="0">
                <a:latin typeface="Arial Narrow" pitchFamily="34" charset="0"/>
              </a:rPr>
              <a:t> foi bem recebida pela equipe de técnicos do MEC e assumida  como política de educação superior, mas pouco debatida pelos docentes e técnicos das IES. </a:t>
            </a:r>
          </a:p>
          <a:p>
            <a:pPr algn="just"/>
            <a:r>
              <a:rPr lang="pt-BR" sz="2000" dirty="0" smtClean="0">
                <a:latin typeface="Arial Narrow" pitchFamily="34" charset="0"/>
              </a:rPr>
              <a:t>O que se assiste é a um diálogo de surdos quando o tema é </a:t>
            </a:r>
            <a:r>
              <a:rPr lang="pt-BR" sz="2000" dirty="0" err="1" smtClean="0">
                <a:latin typeface="Arial Narrow" pitchFamily="34" charset="0"/>
              </a:rPr>
              <a:t>EaD</a:t>
            </a:r>
            <a:r>
              <a:rPr lang="pt-BR" sz="2000" dirty="0" smtClean="0">
                <a:latin typeface="Arial Narrow" pitchFamily="34" charset="0"/>
              </a:rPr>
              <a:t>. De um lado os que a defendem sem levar em consideração os aspectos  macroestruturais que a envolvem, de outro os que a execram.</a:t>
            </a:r>
          </a:p>
          <a:p>
            <a:pPr algn="just"/>
            <a:r>
              <a:rPr lang="pt-BR" sz="2000" dirty="0" smtClean="0">
                <a:latin typeface="Arial Narrow" pitchFamily="34" charset="0"/>
              </a:rPr>
              <a:t>Além das questões didático-pedagógicas temos as questões administrativas e institucionais. Muitas questões sem resposta merecem atenção dos envolvidos.</a:t>
            </a:r>
            <a:endParaRPr lang="pt-BR" sz="2000" dirty="0">
              <a:latin typeface="Arial Narrow"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600" b="1" dirty="0" smtClean="0">
                <a:solidFill>
                  <a:schemeClr val="tx1"/>
                </a:solidFill>
              </a:rPr>
              <a:t>OS INSTITUTOS FEDERAIS DE EDUCAÇÃO CIÊNCIA E TECNOLOGIA</a:t>
            </a:r>
            <a:endParaRPr lang="pt-BR" sz="3600" b="1" dirty="0">
              <a:solidFill>
                <a:schemeClr val="tx1"/>
              </a:solidFill>
            </a:endParaRPr>
          </a:p>
        </p:txBody>
      </p:sp>
      <p:sp>
        <p:nvSpPr>
          <p:cNvPr id="3" name="Espaço Reservado para Conteúdo 2"/>
          <p:cNvSpPr>
            <a:spLocks noGrp="1"/>
          </p:cNvSpPr>
          <p:nvPr>
            <p:ph idx="1"/>
          </p:nvPr>
        </p:nvSpPr>
        <p:spPr>
          <a:xfrm>
            <a:off x="457200" y="1935480"/>
            <a:ext cx="8229600" cy="4922520"/>
          </a:xfrm>
        </p:spPr>
        <p:txBody>
          <a:bodyPr>
            <a:normAutofit fontScale="70000" lnSpcReduction="20000"/>
          </a:bodyPr>
          <a:lstStyle/>
          <a:p>
            <a:pPr algn="just"/>
            <a:endParaRPr lang="pt-BR" sz="2000" b="1" dirty="0" smtClean="0">
              <a:latin typeface="Arial Narrow" pitchFamily="34" charset="0"/>
            </a:endParaRPr>
          </a:p>
          <a:p>
            <a:pPr algn="just">
              <a:lnSpc>
                <a:spcPct val="150000"/>
              </a:lnSpc>
              <a:spcBef>
                <a:spcPts val="0"/>
              </a:spcBef>
            </a:pPr>
            <a:r>
              <a:rPr lang="pt-BR" sz="2900" b="1" dirty="0" smtClean="0">
                <a:latin typeface="Arial Narrow" pitchFamily="34" charset="0"/>
              </a:rPr>
              <a:t>A</a:t>
            </a:r>
            <a:r>
              <a:rPr lang="pt-BR" sz="2400" b="1" dirty="0" smtClean="0">
                <a:latin typeface="Arial Narrow" pitchFamily="34" charset="0"/>
              </a:rPr>
              <a:t> </a:t>
            </a:r>
            <a:r>
              <a:rPr lang="pt-BR" sz="2900" b="1" dirty="0" smtClean="0">
                <a:latin typeface="Arial Narrow" pitchFamily="34" charset="0"/>
              </a:rPr>
              <a:t>PESQUISA -  </a:t>
            </a:r>
            <a:r>
              <a:rPr lang="pt-BR" sz="2900" dirty="0" smtClean="0">
                <a:latin typeface="Arial Narrow" pitchFamily="34" charset="0"/>
              </a:rPr>
              <a:t>investiga a expansão dos campi e dos cursos de licenciatura nos Institutos Federais de Educação, Ciência e Tecnologia – </a:t>
            </a:r>
            <a:r>
              <a:rPr lang="pt-BR" sz="2900" dirty="0" err="1" smtClean="0">
                <a:latin typeface="Arial Narrow" pitchFamily="34" charset="0"/>
              </a:rPr>
              <a:t>IFs</a:t>
            </a:r>
            <a:r>
              <a:rPr lang="pt-BR" sz="2900" dirty="0" smtClean="0">
                <a:latin typeface="Arial Narrow" pitchFamily="34" charset="0"/>
              </a:rPr>
              <a:t>, em conformidade com a Lei nº 11.892/2008. </a:t>
            </a:r>
          </a:p>
          <a:p>
            <a:pPr algn="just">
              <a:lnSpc>
                <a:spcPct val="150000"/>
              </a:lnSpc>
              <a:spcBef>
                <a:spcPts val="0"/>
              </a:spcBef>
            </a:pPr>
            <a:r>
              <a:rPr lang="pt-BR" sz="2900" dirty="0" smtClean="0">
                <a:latin typeface="Arial Narrow" pitchFamily="34" charset="0"/>
              </a:rPr>
              <a:t>Como a expansão tem conexão direta com o financiamento, a minimização de financiamento para educação superior afeta os </a:t>
            </a:r>
            <a:r>
              <a:rPr lang="pt-BR" sz="2900" dirty="0" err="1" smtClean="0">
                <a:latin typeface="Arial Narrow" pitchFamily="34" charset="0"/>
              </a:rPr>
              <a:t>IFs</a:t>
            </a:r>
            <a:r>
              <a:rPr lang="pt-BR" sz="2900" dirty="0" smtClean="0">
                <a:latin typeface="Arial Narrow" pitchFamily="34" charset="0"/>
              </a:rPr>
              <a:t> em múltiplos aspectos e seus reflexos precisam ser acompanhados mais de perto.</a:t>
            </a:r>
          </a:p>
          <a:p>
            <a:pPr algn="just">
              <a:lnSpc>
                <a:spcPct val="150000"/>
              </a:lnSpc>
              <a:spcBef>
                <a:spcPts val="0"/>
              </a:spcBef>
            </a:pPr>
            <a:r>
              <a:rPr lang="pt-BR" sz="2900" dirty="0" smtClean="0">
                <a:latin typeface="Arial Narrow" pitchFamily="34" charset="0"/>
              </a:rPr>
              <a:t> Neste texto tem como objetivo apresentar o cenário do financiamento, extraído dos principais instrumentos legais</a:t>
            </a:r>
          </a:p>
          <a:p>
            <a:pPr algn="just">
              <a:lnSpc>
                <a:spcPct val="150000"/>
              </a:lnSpc>
              <a:spcBef>
                <a:spcPts val="0"/>
              </a:spcBef>
            </a:pPr>
            <a:r>
              <a:rPr lang="pt-BR" sz="2900" dirty="0" smtClean="0">
                <a:latin typeface="Arial Narrow" pitchFamily="34" charset="0"/>
              </a:rPr>
              <a:t>O estudo fez uso de pesquisa documental e bibliográfica</a:t>
            </a:r>
            <a:r>
              <a:rPr lang="pt-BR" sz="2400" dirty="0" smtClean="0"/>
              <a:t>.</a:t>
            </a:r>
          </a:p>
          <a:p>
            <a:pPr algn="just">
              <a:lnSpc>
                <a:spcPct val="150000"/>
              </a:lnSpc>
              <a:spcBef>
                <a:spcPts val="0"/>
              </a:spcBef>
            </a:pPr>
            <a:endParaRPr lang="pt-BR" sz="2400" dirty="0" smtClean="0"/>
          </a:p>
          <a:p>
            <a:pPr algn="r">
              <a:buNone/>
            </a:pPr>
            <a:r>
              <a:rPr lang="pt-BR" sz="1600" b="1" dirty="0" smtClean="0">
                <a:solidFill>
                  <a:schemeClr val="bg2">
                    <a:lumMod val="50000"/>
                  </a:schemeClr>
                </a:solidFill>
                <a:latin typeface="+mj-lt"/>
              </a:rPr>
              <a:t> </a:t>
            </a:r>
            <a:r>
              <a:rPr lang="pt-BR" sz="1600" dirty="0" smtClean="0">
                <a:solidFill>
                  <a:schemeClr val="bg2">
                    <a:lumMod val="50000"/>
                  </a:schemeClr>
                </a:solidFill>
                <a:latin typeface="+mj-lt"/>
              </a:rPr>
              <a:t>INSTITUTOS FEDERAIS DE EDUCAÇÃO, CIÊNCIA E TECNOLOGIA: QUESTÕES DA EXPANSÃO DA EDUCAÇÃO SUPERIOR NO CENÁRIO DE FINANCIAMENTO.</a:t>
            </a:r>
          </a:p>
          <a:p>
            <a:pPr algn="r">
              <a:buNone/>
            </a:pPr>
            <a:r>
              <a:rPr lang="pt-BR" sz="1600" i="1" dirty="0" err="1" smtClean="0">
                <a:solidFill>
                  <a:schemeClr val="bg2">
                    <a:lumMod val="50000"/>
                  </a:schemeClr>
                </a:solidFill>
                <a:latin typeface="+mj-lt"/>
              </a:rPr>
              <a:t>Celia</a:t>
            </a:r>
            <a:r>
              <a:rPr lang="pt-BR" sz="1600" i="1" dirty="0" smtClean="0">
                <a:solidFill>
                  <a:schemeClr val="bg2">
                    <a:lumMod val="50000"/>
                  </a:schemeClr>
                </a:solidFill>
                <a:latin typeface="+mj-lt"/>
              </a:rPr>
              <a:t> Regina </a:t>
            </a:r>
            <a:r>
              <a:rPr lang="pt-BR" sz="1600" i="1" dirty="0" err="1" smtClean="0">
                <a:solidFill>
                  <a:schemeClr val="bg2">
                    <a:lumMod val="50000"/>
                  </a:schemeClr>
                </a:solidFill>
                <a:latin typeface="+mj-lt"/>
              </a:rPr>
              <a:t>Otranto</a:t>
            </a:r>
            <a:r>
              <a:rPr lang="pt-BR" sz="1600" i="1" dirty="0" smtClean="0">
                <a:solidFill>
                  <a:schemeClr val="bg2">
                    <a:lumMod val="50000"/>
                  </a:schemeClr>
                </a:solidFill>
                <a:latin typeface="+mj-lt"/>
              </a:rPr>
              <a:t>, Liz </a:t>
            </a:r>
            <a:r>
              <a:rPr lang="pt-BR" sz="1600" i="1" dirty="0" err="1" smtClean="0">
                <a:solidFill>
                  <a:schemeClr val="bg2">
                    <a:lumMod val="50000"/>
                  </a:schemeClr>
                </a:solidFill>
                <a:latin typeface="+mj-lt"/>
              </a:rPr>
              <a:t>Denize</a:t>
            </a:r>
            <a:r>
              <a:rPr lang="pt-BR" sz="1600" i="1" dirty="0" smtClean="0">
                <a:solidFill>
                  <a:schemeClr val="bg2">
                    <a:lumMod val="50000"/>
                  </a:schemeClr>
                </a:solidFill>
                <a:latin typeface="+mj-lt"/>
              </a:rPr>
              <a:t> Carvalho Paiva </a:t>
            </a:r>
            <a:endParaRPr lang="pt-BR" sz="1600" dirty="0" smtClean="0">
              <a:solidFill>
                <a:schemeClr val="bg2">
                  <a:lumMod val="50000"/>
                </a:schemeClr>
              </a:solidFill>
              <a:latin typeface="+mj-lt"/>
            </a:endParaRPr>
          </a:p>
          <a:p>
            <a:pPr algn="r">
              <a:buNone/>
            </a:pPr>
            <a:r>
              <a:rPr lang="pt-BR" sz="1600" i="1" dirty="0" smtClean="0">
                <a:solidFill>
                  <a:schemeClr val="bg2">
                    <a:lumMod val="50000"/>
                  </a:schemeClr>
                </a:solidFill>
                <a:latin typeface="+mj-lt"/>
              </a:rPr>
              <a:t> </a:t>
            </a:r>
            <a:endParaRPr lang="pt-BR" sz="1600" dirty="0" smtClean="0">
              <a:solidFill>
                <a:schemeClr val="bg2">
                  <a:lumMod val="50000"/>
                </a:schemeClr>
              </a:solidFill>
              <a:latin typeface="+mj-lt"/>
            </a:endParaRPr>
          </a:p>
          <a:p>
            <a:pPr algn="just">
              <a:lnSpc>
                <a:spcPct val="150000"/>
              </a:lnSpc>
              <a:spcBef>
                <a:spcPts val="0"/>
              </a:spcBef>
            </a:pPr>
            <a:endParaRPr lang="pt-BR" sz="2000" dirty="0" smtClean="0"/>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428604"/>
            <a:ext cx="8229600" cy="1143000"/>
          </a:xfrm>
        </p:spPr>
        <p:txBody>
          <a:bodyPr/>
          <a:lstStyle/>
          <a:p>
            <a:pPr algn="ctr"/>
            <a:r>
              <a:rPr lang="pt-BR" sz="5400" b="1" dirty="0" smtClean="0">
                <a:solidFill>
                  <a:schemeClr val="tx1"/>
                </a:solidFill>
              </a:rPr>
              <a:t>DIVERSIFICAÇÃO</a:t>
            </a:r>
            <a:endParaRPr lang="pt-BR" dirty="0"/>
          </a:p>
        </p:txBody>
      </p:sp>
      <p:sp>
        <p:nvSpPr>
          <p:cNvPr id="3" name="Espaço Reservado para Conteúdo 2"/>
          <p:cNvSpPr>
            <a:spLocks noGrp="1"/>
          </p:cNvSpPr>
          <p:nvPr>
            <p:ph idx="1"/>
          </p:nvPr>
        </p:nvSpPr>
        <p:spPr>
          <a:xfrm>
            <a:off x="714348" y="1571612"/>
            <a:ext cx="8229600" cy="4214842"/>
          </a:xfrm>
        </p:spPr>
        <p:txBody>
          <a:bodyPr>
            <a:normAutofit fontScale="85000" lnSpcReduction="20000"/>
          </a:bodyPr>
          <a:lstStyle/>
          <a:p>
            <a:endParaRPr lang="pt-BR" altLang="pt-BR" sz="2400" b="1" dirty="0" smtClean="0">
              <a:latin typeface="Arial" charset="0"/>
            </a:endParaRPr>
          </a:p>
          <a:p>
            <a:pPr>
              <a:lnSpc>
                <a:spcPct val="160000"/>
              </a:lnSpc>
              <a:buFont typeface="Wingdings" pitchFamily="2" charset="2"/>
              <a:buChar char="v"/>
            </a:pPr>
            <a:r>
              <a:rPr lang="pt-BR" altLang="pt-BR" sz="3000" b="1" dirty="0" smtClean="0">
                <a:latin typeface="Arial" charset="0"/>
              </a:rPr>
              <a:t>INSTITUCIONAL</a:t>
            </a:r>
          </a:p>
          <a:p>
            <a:pPr>
              <a:lnSpc>
                <a:spcPct val="160000"/>
              </a:lnSpc>
              <a:buFont typeface="Wingdings" pitchFamily="2" charset="2"/>
              <a:buChar char="v"/>
            </a:pPr>
            <a:r>
              <a:rPr lang="pt-BR" altLang="pt-BR" sz="3000" b="1" dirty="0" smtClean="0">
                <a:latin typeface="Arial" charset="0"/>
              </a:rPr>
              <a:t>DE CURSOS</a:t>
            </a:r>
          </a:p>
          <a:p>
            <a:pPr>
              <a:lnSpc>
                <a:spcPct val="160000"/>
              </a:lnSpc>
              <a:buFont typeface="Wingdings" pitchFamily="2" charset="2"/>
              <a:buChar char="v"/>
            </a:pPr>
            <a:r>
              <a:rPr lang="pt-BR" altLang="pt-BR" sz="3000" b="1" dirty="0" smtClean="0">
                <a:latin typeface="Arial" charset="0"/>
              </a:rPr>
              <a:t>DE MODALIDADES</a:t>
            </a:r>
          </a:p>
          <a:p>
            <a:pPr>
              <a:buFont typeface="Wingdings" pitchFamily="2" charset="2"/>
              <a:buChar char="v"/>
            </a:pPr>
            <a:endParaRPr lang="pt-BR" altLang="pt-BR" sz="2800" b="1" dirty="0" smtClean="0">
              <a:latin typeface="Arial" charset="0"/>
            </a:endParaRPr>
          </a:p>
          <a:p>
            <a:pPr>
              <a:buNone/>
            </a:pPr>
            <a:r>
              <a:rPr lang="pt-BR" altLang="pt-BR" sz="2400" b="1" dirty="0" smtClean="0">
                <a:latin typeface="Arial" charset="0"/>
              </a:rPr>
              <a:t>Fonte:</a:t>
            </a:r>
          </a:p>
          <a:p>
            <a:pPr algn="ctr">
              <a:lnSpc>
                <a:spcPct val="200000"/>
              </a:lnSpc>
              <a:buNone/>
            </a:pPr>
            <a:r>
              <a:rPr lang="pt-BR" altLang="pt-BR" sz="2400" b="1" dirty="0" smtClean="0">
                <a:latin typeface="Arial" charset="0"/>
              </a:rPr>
              <a:t>SINOPSES ESTATÍSTICAS DOS CENSOS DA EDUCAÇÃO SUPERIOR DO INEP – 1995-2014</a:t>
            </a:r>
          </a:p>
          <a:p>
            <a:pPr>
              <a:lnSpc>
                <a:spcPct val="200000"/>
              </a:lnSpc>
              <a:buNone/>
            </a:pPr>
            <a:endParaRPr lang="pt-BR" b="1" dirty="0">
              <a:latin typeface="Arial" pitchFamily="34" charset="0"/>
              <a:cs typeface="Arial"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
        <p:nvSpPr>
          <p:cNvPr id="48129" name="Rectangle 1"/>
          <p:cNvSpPr>
            <a:spLocks noChangeArrowheads="1"/>
          </p:cNvSpPr>
          <p:nvPr/>
        </p:nvSpPr>
        <p:spPr bwMode="auto">
          <a:xfrm>
            <a:off x="1000100" y="5857892"/>
            <a:ext cx="7929586" cy="6001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pt-BR" sz="1100" b="0" i="0" u="none" strike="noStrike" cap="none" normalizeH="0" baseline="0" dirty="0" smtClean="0">
                <a:ln>
                  <a:noFill/>
                </a:ln>
                <a:solidFill>
                  <a:schemeClr val="bg2">
                    <a:lumMod val="50000"/>
                  </a:schemeClr>
                </a:solidFill>
                <a:effectLst/>
                <a:latin typeface="Arial" pitchFamily="34" charset="0"/>
                <a:ea typeface="Calibri" pitchFamily="34" charset="0"/>
                <a:cs typeface="Calibri" pitchFamily="34" charset="0"/>
              </a:rPr>
              <a:t>O </a:t>
            </a:r>
            <a:r>
              <a:rPr kumimoji="0" lang="pt-BR" sz="1100" b="0" i="0" u="none" strike="noStrike" cap="none" normalizeH="0" baseline="0" dirty="0" smtClean="0">
                <a:ln>
                  <a:noFill/>
                </a:ln>
                <a:solidFill>
                  <a:schemeClr val="bg2">
                    <a:lumMod val="50000"/>
                  </a:schemeClr>
                </a:solidFill>
                <a:effectLst/>
                <a:latin typeface="+mj-lt"/>
                <a:ea typeface="Calibri" pitchFamily="34" charset="0"/>
                <a:cs typeface="Calibri" pitchFamily="34" charset="0"/>
              </a:rPr>
              <a:t>QUE REVELAM (OU NÃO) 20 ANOS DE ESTATÍSTICAS DO INEP SOBRE O PROCESSO DE EXPANSÃO EDIVERSIFICAÇÃO/DIFERENCIAÇÃO DA ORGANIZAÇÃO INSTITUCIONAL E ACADÊMICA DO SISTEMA DE EDUCAÇÃO SUPERIOR</a:t>
            </a:r>
            <a:endParaRPr kumimoji="0" lang="pt-BR" sz="1100" b="0" i="0" u="none" strike="noStrike" cap="none" normalizeH="0" baseline="0" dirty="0" smtClean="0">
              <a:ln>
                <a:noFill/>
              </a:ln>
              <a:solidFill>
                <a:schemeClr val="bg2">
                  <a:lumMod val="50000"/>
                </a:schemeClr>
              </a:solidFill>
              <a:effectLst/>
              <a:latin typeface="+mj-lt"/>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pt-BR" sz="1100" b="0" i="1" u="none" strike="noStrike" cap="none" normalizeH="0" baseline="0" dirty="0" smtClean="0">
                <a:ln>
                  <a:noFill/>
                </a:ln>
                <a:solidFill>
                  <a:schemeClr val="bg2">
                    <a:lumMod val="50000"/>
                  </a:schemeClr>
                </a:solidFill>
                <a:effectLst/>
                <a:latin typeface="+mj-lt"/>
                <a:ea typeface="Calibri" pitchFamily="34" charset="0"/>
                <a:cs typeface="Calibri" pitchFamily="34" charset="0"/>
              </a:rPr>
              <a:t>Stella </a:t>
            </a:r>
            <a:r>
              <a:rPr kumimoji="0" lang="pt-BR" sz="1100" b="0" i="1" u="none" strike="noStrike" cap="none" normalizeH="0" baseline="0" dirty="0" err="1" smtClean="0">
                <a:ln>
                  <a:noFill/>
                </a:ln>
                <a:solidFill>
                  <a:schemeClr val="bg2">
                    <a:lumMod val="50000"/>
                  </a:schemeClr>
                </a:solidFill>
                <a:effectLst/>
                <a:latin typeface="+mj-lt"/>
                <a:ea typeface="Calibri" pitchFamily="34" charset="0"/>
                <a:cs typeface="Calibri" pitchFamily="34" charset="0"/>
              </a:rPr>
              <a:t>Cecilia</a:t>
            </a:r>
            <a:r>
              <a:rPr kumimoji="0" lang="pt-BR" sz="1100" b="0" i="1" u="none" strike="noStrike" cap="none" normalizeH="0" baseline="0" dirty="0" smtClean="0">
                <a:ln>
                  <a:noFill/>
                </a:ln>
                <a:solidFill>
                  <a:schemeClr val="bg2">
                    <a:lumMod val="50000"/>
                  </a:schemeClr>
                </a:solidFill>
                <a:effectLst/>
                <a:latin typeface="+mj-lt"/>
                <a:ea typeface="Calibri" pitchFamily="34" charset="0"/>
                <a:cs typeface="Calibri" pitchFamily="34" charset="0"/>
              </a:rPr>
              <a:t> Duarte </a:t>
            </a:r>
            <a:r>
              <a:rPr kumimoji="0" lang="pt-BR" sz="1100" b="0" i="1" u="none" strike="noStrike" cap="none" normalizeH="0" baseline="0" dirty="0" err="1" smtClean="0">
                <a:ln>
                  <a:noFill/>
                </a:ln>
                <a:solidFill>
                  <a:schemeClr val="bg2">
                    <a:lumMod val="50000"/>
                  </a:schemeClr>
                </a:solidFill>
                <a:effectLst/>
                <a:latin typeface="+mj-lt"/>
                <a:ea typeface="Calibri" pitchFamily="34" charset="0"/>
                <a:cs typeface="Calibri" pitchFamily="34" charset="0"/>
              </a:rPr>
              <a:t>Segenreich</a:t>
            </a:r>
            <a:r>
              <a:rPr kumimoji="0" lang="pt-BR" sz="1100" b="0" i="1" u="none" strike="noStrike" cap="none" normalizeH="0" baseline="0" dirty="0" smtClean="0">
                <a:ln>
                  <a:noFill/>
                </a:ln>
                <a:solidFill>
                  <a:schemeClr val="bg2">
                    <a:lumMod val="50000"/>
                  </a:schemeClr>
                </a:solidFill>
                <a:effectLst/>
                <a:latin typeface="+mj-lt"/>
                <a:ea typeface="Calibri" pitchFamily="34" charset="0"/>
                <a:cs typeface="Calibri" pitchFamily="34" charset="0"/>
              </a:rPr>
              <a:t>, Antonio Maurício Castanheira das Neves</a:t>
            </a:r>
            <a:endParaRPr kumimoji="0" lang="pt-BR" sz="1100" b="0" i="0" u="none" strike="noStrike" cap="none" normalizeH="0" baseline="0" dirty="0" smtClean="0">
              <a:ln>
                <a:noFill/>
              </a:ln>
              <a:solidFill>
                <a:schemeClr val="bg2">
                  <a:lumMod val="50000"/>
                </a:schemeClr>
              </a:solidFill>
              <a:effectLst/>
              <a:latin typeface="+mj-lt"/>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71472" y="642918"/>
            <a:ext cx="8229600" cy="1143000"/>
          </a:xfrm>
        </p:spPr>
        <p:txBody>
          <a:bodyPr>
            <a:normAutofit fontScale="90000"/>
          </a:bodyPr>
          <a:lstStyle/>
          <a:p>
            <a:pPr algn="ctr"/>
            <a:r>
              <a:rPr lang="pt-BR" sz="3600" b="1" dirty="0" smtClean="0">
                <a:solidFill>
                  <a:schemeClr val="tx1"/>
                </a:solidFill>
              </a:rPr>
              <a:t>IFS-QUESTÕES DA EXPANSÃO DA EDUCAÇÃO SUPERIOR NO CENÁRIO DE FINANCIAMENTO.</a:t>
            </a:r>
            <a:endParaRPr lang="pt-BR" sz="3600" b="1" dirty="0">
              <a:solidFill>
                <a:schemeClr val="tx1"/>
              </a:solidFill>
            </a:endParaRPr>
          </a:p>
        </p:txBody>
      </p:sp>
      <p:sp>
        <p:nvSpPr>
          <p:cNvPr id="3" name="Espaço Reservado para Conteúdo 2"/>
          <p:cNvSpPr>
            <a:spLocks noGrp="1"/>
          </p:cNvSpPr>
          <p:nvPr>
            <p:ph idx="1"/>
          </p:nvPr>
        </p:nvSpPr>
        <p:spPr>
          <a:xfrm>
            <a:off x="428596" y="2357430"/>
            <a:ext cx="8229600" cy="3993850"/>
          </a:xfrm>
        </p:spPr>
        <p:txBody>
          <a:bodyPr>
            <a:normAutofit/>
          </a:bodyPr>
          <a:lstStyle/>
          <a:p>
            <a:pPr>
              <a:lnSpc>
                <a:spcPct val="150000"/>
              </a:lnSpc>
            </a:pPr>
            <a:r>
              <a:rPr lang="pt-BR" sz="2400" dirty="0" smtClean="0">
                <a:latin typeface="Arial Narrow" pitchFamily="34" charset="0"/>
              </a:rPr>
              <a:t>O cenário legal de financiamento </a:t>
            </a:r>
          </a:p>
          <a:p>
            <a:pPr>
              <a:lnSpc>
                <a:spcPct val="150000"/>
              </a:lnSpc>
            </a:pPr>
            <a:r>
              <a:rPr lang="pt-BR" sz="2400" dirty="0" smtClean="0">
                <a:latin typeface="Arial Narrow" pitchFamily="34" charset="0"/>
              </a:rPr>
              <a:t>A expansão da Rede Federal e os desafios do financiamento</a:t>
            </a:r>
          </a:p>
          <a:p>
            <a:pPr>
              <a:lnSpc>
                <a:spcPct val="150000"/>
              </a:lnSpc>
            </a:pPr>
            <a:r>
              <a:rPr lang="pt-BR" sz="2400" dirty="0" smtClean="0">
                <a:latin typeface="Arial Narrow" pitchFamily="34" charset="0"/>
              </a:rPr>
              <a:t>Os cursos de licenciatura no Brasil: expansão ou redução?</a:t>
            </a:r>
          </a:p>
          <a:p>
            <a:pPr>
              <a:lnSpc>
                <a:spcPct val="150000"/>
              </a:lnSpc>
            </a:pPr>
            <a:r>
              <a:rPr lang="pt-BR" sz="2400" dirty="0" smtClean="0">
                <a:latin typeface="Arial Narrow" pitchFamily="34" charset="0"/>
              </a:rPr>
              <a:t>Instituto Federal e CEFET: é preciso distingui-los</a:t>
            </a:r>
          </a:p>
          <a:p>
            <a:pPr>
              <a:lnSpc>
                <a:spcPct val="150000"/>
              </a:lnSpc>
            </a:pPr>
            <a:r>
              <a:rPr lang="pt-BR" sz="2400" dirty="0" smtClean="0">
                <a:latin typeface="Arial Narrow" pitchFamily="34" charset="0"/>
              </a:rPr>
              <a:t>Os </a:t>
            </a:r>
            <a:r>
              <a:rPr lang="pt-BR" sz="2400" dirty="0" err="1" smtClean="0">
                <a:latin typeface="Arial Narrow" pitchFamily="34" charset="0"/>
              </a:rPr>
              <a:t>IFs</a:t>
            </a:r>
            <a:r>
              <a:rPr lang="pt-BR" sz="2400" dirty="0" smtClean="0">
                <a:latin typeface="Arial Narrow" pitchFamily="34" charset="0"/>
              </a:rPr>
              <a:t> e suas licenciaturas: revelações de pesquisas recentes</a:t>
            </a:r>
          </a:p>
          <a:p>
            <a:pPr>
              <a:lnSpc>
                <a:spcPct val="150000"/>
              </a:lnSpc>
            </a:pPr>
            <a:endParaRPr lang="pt-BR" sz="2400" dirty="0">
              <a:latin typeface="Arial Narrow"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724648"/>
          </a:xfrm>
        </p:spPr>
        <p:txBody>
          <a:bodyPr/>
          <a:lstStyle/>
          <a:p>
            <a:pPr algn="ctr"/>
            <a:r>
              <a:rPr lang="pt-BR" sz="3600" b="1" dirty="0" smtClean="0">
                <a:solidFill>
                  <a:schemeClr val="tx1"/>
                </a:solidFill>
              </a:rPr>
              <a:t>IFS- CONSIDERAÇÕES FINAIS</a:t>
            </a:r>
            <a:endParaRPr lang="pt-BR" sz="3600" b="1" dirty="0">
              <a:solidFill>
                <a:schemeClr val="tx1"/>
              </a:solidFill>
            </a:endParaRPr>
          </a:p>
        </p:txBody>
      </p:sp>
      <p:sp>
        <p:nvSpPr>
          <p:cNvPr id="3" name="Espaço Reservado para Conteúdo 2"/>
          <p:cNvSpPr>
            <a:spLocks noGrp="1"/>
          </p:cNvSpPr>
          <p:nvPr>
            <p:ph idx="1"/>
          </p:nvPr>
        </p:nvSpPr>
        <p:spPr>
          <a:xfrm>
            <a:off x="457200" y="1571612"/>
            <a:ext cx="8229600" cy="5000660"/>
          </a:xfrm>
        </p:spPr>
        <p:txBody>
          <a:bodyPr>
            <a:normAutofit fontScale="47500" lnSpcReduction="20000"/>
          </a:bodyPr>
          <a:lstStyle/>
          <a:p>
            <a:pPr>
              <a:lnSpc>
                <a:spcPct val="145000"/>
              </a:lnSpc>
            </a:pPr>
            <a:r>
              <a:rPr lang="pt-BR" dirty="0" smtClean="0"/>
              <a:t> </a:t>
            </a:r>
            <a:r>
              <a:rPr lang="pt-BR" sz="3800" dirty="0" smtClean="0">
                <a:latin typeface="Arial Narrow" pitchFamily="34" charset="0"/>
              </a:rPr>
              <a:t>Dificuldade de acesso aos dados oficiais referentes às licenciaturas nos </a:t>
            </a:r>
            <a:r>
              <a:rPr lang="pt-BR" sz="3800" dirty="0" err="1" smtClean="0">
                <a:latin typeface="Arial Narrow" pitchFamily="34" charset="0"/>
              </a:rPr>
              <a:t>IFs</a:t>
            </a:r>
            <a:r>
              <a:rPr lang="pt-BR" sz="3800" dirty="0" smtClean="0">
                <a:latin typeface="Arial Narrow" pitchFamily="34" charset="0"/>
              </a:rPr>
              <a:t> tendo em vista que eles são apresentados junto com os </a:t>
            </a:r>
            <a:r>
              <a:rPr lang="pt-BR" sz="3800" dirty="0" err="1" smtClean="0">
                <a:latin typeface="Arial Narrow" pitchFamily="34" charset="0"/>
              </a:rPr>
              <a:t>CEFETs</a:t>
            </a:r>
            <a:r>
              <a:rPr lang="pt-BR" sz="3800" dirty="0" smtClean="0">
                <a:latin typeface="Arial Narrow" pitchFamily="34" charset="0"/>
              </a:rPr>
              <a:t> em uma única categoria de Organização Acadêmica. Tal fato tem implicações nas análises das instituições, pois cada uma delas tem especificidades culturais, históricas e estruturais que precisam ser observadas.</a:t>
            </a:r>
          </a:p>
          <a:p>
            <a:pPr>
              <a:lnSpc>
                <a:spcPct val="145000"/>
              </a:lnSpc>
            </a:pPr>
            <a:endParaRPr lang="pt-BR" sz="3800" dirty="0" smtClean="0">
              <a:latin typeface="Arial Narrow" pitchFamily="34" charset="0"/>
            </a:endParaRPr>
          </a:p>
          <a:p>
            <a:pPr>
              <a:lnSpc>
                <a:spcPct val="145000"/>
              </a:lnSpc>
            </a:pPr>
            <a:r>
              <a:rPr lang="pt-BR" sz="3800" dirty="0" smtClean="0">
                <a:latin typeface="Arial Narrow" pitchFamily="34" charset="0"/>
              </a:rPr>
              <a:t>Ainda estamos longe das metas de financiamento apresentadas no atual Plano Nacional de Educação (Lei nº. 13.005/2014). Agora que o país passa por séria crise política, com reflexos visíveis na economia, a educação ainda vai ter que esperar para alcançar a tão sonhada prioridade orçamentária. </a:t>
            </a:r>
          </a:p>
          <a:p>
            <a:endParaRPr lang="pt-BR" sz="3800" dirty="0" smtClean="0">
              <a:latin typeface="Arial Narrow" pitchFamily="34" charset="0"/>
            </a:endParaRPr>
          </a:p>
          <a:p>
            <a:pPr>
              <a:lnSpc>
                <a:spcPct val="145000"/>
              </a:lnSpc>
            </a:pPr>
            <a:r>
              <a:rPr lang="pt-BR" sz="3800" dirty="0" smtClean="0">
                <a:latin typeface="Arial Narrow" pitchFamily="34" charset="0"/>
              </a:rPr>
              <a:t>Os cursos de formação de professores nos </a:t>
            </a:r>
            <a:r>
              <a:rPr lang="pt-BR" sz="3800" dirty="0" err="1" smtClean="0">
                <a:latin typeface="Arial Narrow" pitchFamily="34" charset="0"/>
              </a:rPr>
              <a:t>IFs</a:t>
            </a:r>
            <a:r>
              <a:rPr lang="pt-BR" sz="3800" dirty="0" smtClean="0">
                <a:latin typeface="Arial Narrow" pitchFamily="34" charset="0"/>
              </a:rPr>
              <a:t> foram criados com o discurso de resolver o problema da falta de professores no país. No entanto, a redução no financiamento da educação atinge também os </a:t>
            </a:r>
            <a:r>
              <a:rPr lang="pt-BR" sz="3800" dirty="0" err="1" smtClean="0">
                <a:latin typeface="Arial Narrow" pitchFamily="34" charset="0"/>
              </a:rPr>
              <a:t>IFs</a:t>
            </a:r>
            <a:r>
              <a:rPr lang="pt-BR" sz="3800" dirty="0" smtClean="0">
                <a:latin typeface="Arial Narrow" pitchFamily="34" charset="0"/>
              </a:rPr>
              <a:t>, na contratação de novos docentes e na ampliação da </a:t>
            </a:r>
            <a:r>
              <a:rPr lang="pt-BR" sz="3800" dirty="0" err="1" smtClean="0">
                <a:latin typeface="Arial Narrow" pitchFamily="34" charset="0"/>
              </a:rPr>
              <a:t>infraestrutura</a:t>
            </a:r>
            <a:r>
              <a:rPr lang="pt-BR" sz="3800" dirty="0" smtClean="0">
                <a:latin typeface="Arial Narrow" pitchFamily="34" charset="0"/>
              </a:rPr>
              <a:t> que poderia abrigá-los. </a:t>
            </a:r>
            <a:endParaRPr lang="pt-BR" sz="3800" dirty="0">
              <a:latin typeface="Arial Narrow"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282" y="785794"/>
            <a:ext cx="5429288" cy="724648"/>
          </a:xfrm>
        </p:spPr>
        <p:txBody>
          <a:bodyPr>
            <a:normAutofit/>
          </a:bodyPr>
          <a:lstStyle/>
          <a:p>
            <a:pPr algn="ctr"/>
            <a:r>
              <a:rPr lang="pt-BR" sz="3600" b="1" dirty="0" smtClean="0">
                <a:solidFill>
                  <a:schemeClr val="tx1"/>
                </a:solidFill>
              </a:rPr>
              <a:t>O REUNI NA UFRN</a:t>
            </a:r>
            <a:endParaRPr lang="pt-BR" sz="3600" b="1" dirty="0">
              <a:solidFill>
                <a:schemeClr val="tx1"/>
              </a:solidFill>
            </a:endParaRPr>
          </a:p>
        </p:txBody>
      </p:sp>
      <p:sp>
        <p:nvSpPr>
          <p:cNvPr id="3" name="Espaço Reservado para Conteúdo 2"/>
          <p:cNvSpPr>
            <a:spLocks noGrp="1"/>
          </p:cNvSpPr>
          <p:nvPr>
            <p:ph idx="1"/>
          </p:nvPr>
        </p:nvSpPr>
        <p:spPr>
          <a:xfrm>
            <a:off x="428596" y="1857364"/>
            <a:ext cx="8429684" cy="5143536"/>
          </a:xfrm>
        </p:spPr>
        <p:txBody>
          <a:bodyPr>
            <a:normAutofit fontScale="47500" lnSpcReduction="20000"/>
          </a:bodyPr>
          <a:lstStyle/>
          <a:p>
            <a:pPr algn="just"/>
            <a:r>
              <a:rPr lang="pt-BR" sz="3300" b="1" dirty="0" smtClean="0">
                <a:latin typeface="Arial Narrow" pitchFamily="34" charset="0"/>
              </a:rPr>
              <a:t>Objetivo</a:t>
            </a:r>
            <a:r>
              <a:rPr lang="pt-BR" sz="3300" dirty="0" smtClean="0">
                <a:latin typeface="Arial Narrow" pitchFamily="34" charset="0"/>
              </a:rPr>
              <a:t>: analisar o processo de implantação do REUNI na UFRN, evidenciando as repercussões na gestão e organização da universidade, considerando a flexibilização institucional como importante estratégia, a expansão quantitativa observada nos cursos e nos índices de matrícula.</a:t>
            </a:r>
          </a:p>
          <a:p>
            <a:pPr algn="just"/>
            <a:endParaRPr lang="pt-BR" sz="3300" dirty="0" smtClean="0">
              <a:latin typeface="Arial Narrow" pitchFamily="34" charset="0"/>
            </a:endParaRPr>
          </a:p>
          <a:p>
            <a:pPr algn="just"/>
            <a:r>
              <a:rPr lang="pt-BR" sz="3300" b="1" dirty="0" smtClean="0">
                <a:latin typeface="Arial Narrow" pitchFamily="34" charset="0"/>
              </a:rPr>
              <a:t>Tipo de pesquisa</a:t>
            </a:r>
            <a:r>
              <a:rPr lang="pt-BR" sz="3300" dirty="0" smtClean="0">
                <a:latin typeface="Arial Narrow" pitchFamily="34" charset="0"/>
              </a:rPr>
              <a:t>: estudo bibliográfico e documental.</a:t>
            </a:r>
          </a:p>
          <a:p>
            <a:pPr algn="just"/>
            <a:endParaRPr lang="pt-BR" sz="3300" dirty="0" smtClean="0">
              <a:latin typeface="Arial Narrow" pitchFamily="34" charset="0"/>
            </a:endParaRPr>
          </a:p>
          <a:p>
            <a:pPr algn="just"/>
            <a:r>
              <a:rPr lang="pt-BR" sz="3300" b="1" dirty="0" smtClean="0">
                <a:latin typeface="Arial Narrow" pitchFamily="34" charset="0"/>
              </a:rPr>
              <a:t>Cenário:</a:t>
            </a:r>
            <a:r>
              <a:rPr lang="pt-BR" sz="3300" dirty="0" smtClean="0">
                <a:latin typeface="Arial Narrow" pitchFamily="34" charset="0"/>
              </a:rPr>
              <a:t> Existe, nos documentos internacionais, uma clara referência à necessidade de modernizar a gestão dos sistemas de ensino superior, principalmente nas universidades tradicionais consideradas rígidas e onerosas, e a necessidade da diversificação institucional, transformando o ensino superior em ensino terciário.</a:t>
            </a:r>
          </a:p>
          <a:p>
            <a:pPr algn="just">
              <a:buNone/>
            </a:pPr>
            <a:endParaRPr lang="pt-BR" sz="3300" dirty="0" smtClean="0">
              <a:latin typeface="Arial Narrow" pitchFamily="34" charset="0"/>
            </a:endParaRPr>
          </a:p>
          <a:p>
            <a:pPr algn="just"/>
            <a:r>
              <a:rPr lang="pt-BR" sz="3300" dirty="0" smtClean="0">
                <a:latin typeface="Arial Narrow" pitchFamily="34" charset="0"/>
              </a:rPr>
              <a:t>A LDB/96, e seus dispositivos legais, isto é, os decretos, as portarias, os pareceres e as leis complementares, vem redesenhando os sistemas de educação superior, em nível nacional, vem redesenhando os sistemas de educação superior, em nível nacional, em articulação com as diretrizes dos agentes de financiamento. A implementação, em 2007, do Programa de Apoio a Planos de Reestruturação e Expansão das Universidades Públicas Federais (REUNI) permitiu a consolidação dessas políticas. </a:t>
            </a:r>
          </a:p>
          <a:p>
            <a:pPr algn="just">
              <a:buNone/>
            </a:pPr>
            <a:endParaRPr lang="pt-BR" sz="3300" dirty="0" smtClean="0">
              <a:latin typeface="Arial Narrow" pitchFamily="34" charset="0"/>
            </a:endParaRPr>
          </a:p>
          <a:p>
            <a:pPr algn="just"/>
            <a:endParaRPr lang="pt-BR" sz="2000" dirty="0" smtClean="0">
              <a:latin typeface="Arial Narrow" pitchFamily="34" charset="0"/>
            </a:endParaRPr>
          </a:p>
          <a:p>
            <a:pPr algn="just"/>
            <a:endParaRPr lang="pt-BR" sz="2000" dirty="0" smtClean="0">
              <a:latin typeface="Arial Narrow" pitchFamily="34" charset="0"/>
            </a:endParaRPr>
          </a:p>
          <a:p>
            <a:pPr algn="r">
              <a:buNone/>
            </a:pPr>
            <a:r>
              <a:rPr lang="pt-BR" sz="2300" dirty="0" smtClean="0">
                <a:solidFill>
                  <a:schemeClr val="bg2">
                    <a:lumMod val="50000"/>
                  </a:schemeClr>
                </a:solidFill>
                <a:latin typeface="+mj-lt"/>
              </a:rPr>
              <a:t>A REESTRUTURAÇÃO E EXPANSÃO DA UNIVERSIDADE FEDERAL DO RIO GRANDE DO NORTE:REPERCUSSÕES NO ÂMBITO DO REUNI</a:t>
            </a:r>
          </a:p>
          <a:p>
            <a:pPr algn="r">
              <a:buNone/>
            </a:pPr>
            <a:r>
              <a:rPr lang="pt-BR" sz="2300" i="1" dirty="0" err="1" smtClean="0">
                <a:solidFill>
                  <a:schemeClr val="bg2">
                    <a:lumMod val="50000"/>
                  </a:schemeClr>
                </a:solidFill>
                <a:latin typeface="+mj-lt"/>
              </a:rPr>
              <a:t>Raphael</a:t>
            </a:r>
            <a:r>
              <a:rPr lang="pt-BR" sz="2300" i="1" dirty="0" smtClean="0">
                <a:solidFill>
                  <a:schemeClr val="bg2">
                    <a:lumMod val="50000"/>
                  </a:schemeClr>
                </a:solidFill>
                <a:latin typeface="+mj-lt"/>
              </a:rPr>
              <a:t> Lacerda de Alencar Pereira, Alda Maria Duarte Araújo Castro</a:t>
            </a:r>
            <a:endParaRPr lang="pt-BR" sz="2300" dirty="0" smtClean="0">
              <a:solidFill>
                <a:schemeClr val="bg2">
                  <a:lumMod val="50000"/>
                </a:schemeClr>
              </a:solidFill>
              <a:latin typeface="+mj-lt"/>
            </a:endParaRPr>
          </a:p>
          <a:p>
            <a:pPr algn="r">
              <a:buNone/>
            </a:pPr>
            <a:r>
              <a:rPr lang="pt-BR" sz="1600" i="1" dirty="0" smtClean="0">
                <a:solidFill>
                  <a:schemeClr val="bg2">
                    <a:lumMod val="50000"/>
                  </a:schemeClr>
                </a:solidFill>
                <a:latin typeface="+mj-lt"/>
              </a:rPr>
              <a:t> </a:t>
            </a:r>
            <a:endParaRPr lang="pt-BR" sz="1600" dirty="0" smtClean="0">
              <a:solidFill>
                <a:schemeClr val="bg2">
                  <a:lumMod val="50000"/>
                </a:schemeClr>
              </a:solidFill>
              <a:latin typeface="+mj-lt"/>
            </a:endParaRPr>
          </a:p>
          <a:p>
            <a:pPr algn="just"/>
            <a:endParaRPr lang="pt-BR" sz="2000" dirty="0" smtClean="0">
              <a:latin typeface="Arial Narrow" pitchFamily="34" charset="0"/>
            </a:endParaRPr>
          </a:p>
          <a:p>
            <a:pPr algn="just"/>
            <a:endParaRPr lang="pt-BR" sz="2000" dirty="0" smtClean="0">
              <a:latin typeface="Arial Narrow" pitchFamily="34" charset="0"/>
            </a:endParaRPr>
          </a:p>
          <a:p>
            <a:pPr algn="just"/>
            <a:endParaRPr lang="pt-BR" sz="2000" dirty="0">
              <a:latin typeface="Arial Narrow"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857232"/>
            <a:ext cx="8305800" cy="1071570"/>
          </a:xfrm>
        </p:spPr>
        <p:txBody>
          <a:bodyPr>
            <a:normAutofit fontScale="90000"/>
          </a:bodyPr>
          <a:lstStyle/>
          <a:p>
            <a:r>
              <a:rPr lang="pt-BR" sz="2400" b="1" dirty="0" smtClean="0">
                <a:solidFill>
                  <a:schemeClr val="tx1"/>
                </a:solidFill>
              </a:rPr>
              <a:t>Gráfico 01: Evolução do número de cursos ofertados no vestibular e </a:t>
            </a:r>
            <a:r>
              <a:rPr lang="pt-BR" sz="2400" b="1" dirty="0" err="1" smtClean="0">
                <a:solidFill>
                  <a:schemeClr val="tx1"/>
                </a:solidFill>
              </a:rPr>
              <a:t>SiSU</a:t>
            </a:r>
            <a:r>
              <a:rPr lang="pt-BR" sz="2400" b="1" dirty="0" smtClean="0">
                <a:solidFill>
                  <a:schemeClr val="tx1"/>
                </a:solidFill>
              </a:rPr>
              <a:t> (a partir de 2011), nos cursos de graduação presenciais da UFRN no período 2007-2011</a:t>
            </a:r>
            <a:r>
              <a:rPr lang="pt-BR" sz="2400" dirty="0" smtClean="0"/>
              <a:t/>
            </a:r>
            <a:br>
              <a:rPr lang="pt-BR" sz="2400" dirty="0" smtClean="0"/>
            </a:br>
            <a:endParaRPr lang="pt-BR" sz="2400" dirty="0"/>
          </a:p>
        </p:txBody>
      </p:sp>
      <p:sp>
        <p:nvSpPr>
          <p:cNvPr id="3" name="Espaço Reservado para Data 2"/>
          <p:cNvSpPr>
            <a:spLocks noGrp="1"/>
          </p:cNvSpPr>
          <p:nvPr>
            <p:ph type="dt" sz="half" idx="10"/>
          </p:nvPr>
        </p:nvSpPr>
        <p:spPr/>
        <p:txBody>
          <a:bodyPr/>
          <a:lstStyle/>
          <a:p>
            <a:pPr>
              <a:defRPr/>
            </a:pPr>
            <a:fld id="{6658BF13-0C0C-4AAC-9B61-F9729EFCEB8E}" type="datetime1">
              <a:rPr lang="pt-BR" smtClean="0"/>
              <a:pPr>
                <a:defRPr/>
              </a:pPr>
              <a:t>24/05/2016</a:t>
            </a:fld>
            <a:endParaRPr lang="pt-BR"/>
          </a:p>
        </p:txBody>
      </p:sp>
      <p:pic>
        <p:nvPicPr>
          <p:cNvPr id="4" name="Imagem 3" descr="C:\Users\Luzia\Documents\Raphael PCM\trabalho\texxto meu\II_REVISAO_texxto\cursos.jpg"/>
          <p:cNvPicPr/>
          <p:nvPr/>
        </p:nvPicPr>
        <p:blipFill>
          <a:blip r:embed="rId2"/>
          <a:srcRect/>
          <a:stretch>
            <a:fillRect/>
          </a:stretch>
        </p:blipFill>
        <p:spPr bwMode="auto">
          <a:xfrm>
            <a:off x="428596" y="1571612"/>
            <a:ext cx="8501122" cy="5072098"/>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346" y="357166"/>
            <a:ext cx="8229600" cy="653210"/>
          </a:xfrm>
        </p:spPr>
        <p:txBody>
          <a:bodyPr>
            <a:normAutofit/>
          </a:bodyPr>
          <a:lstStyle/>
          <a:p>
            <a:pPr algn="ctr"/>
            <a:r>
              <a:rPr lang="pt-BR" sz="3200" b="1" dirty="0" smtClean="0">
                <a:solidFill>
                  <a:schemeClr val="tx1"/>
                </a:solidFill>
              </a:rPr>
              <a:t>CONSIDERAÇÕES FINAIS</a:t>
            </a:r>
            <a:endParaRPr lang="pt-BR" sz="3200" b="1" dirty="0">
              <a:solidFill>
                <a:schemeClr val="tx1"/>
              </a:solidFill>
            </a:endParaRPr>
          </a:p>
        </p:txBody>
      </p:sp>
      <p:sp>
        <p:nvSpPr>
          <p:cNvPr id="3" name="Espaço Reservado para Conteúdo 2"/>
          <p:cNvSpPr>
            <a:spLocks noGrp="1"/>
          </p:cNvSpPr>
          <p:nvPr>
            <p:ph idx="1"/>
          </p:nvPr>
        </p:nvSpPr>
        <p:spPr>
          <a:xfrm>
            <a:off x="457200" y="1214422"/>
            <a:ext cx="8229600" cy="5110178"/>
          </a:xfrm>
        </p:spPr>
        <p:txBody>
          <a:bodyPr>
            <a:normAutofit/>
          </a:bodyPr>
          <a:lstStyle/>
          <a:p>
            <a:endParaRPr lang="pt-BR" sz="1800" dirty="0" smtClean="0">
              <a:latin typeface="Arial Narrow" pitchFamily="34" charset="0"/>
            </a:endParaRPr>
          </a:p>
          <a:p>
            <a:pPr algn="just"/>
            <a:r>
              <a:rPr lang="pt-BR" sz="1800" dirty="0" smtClean="0">
                <a:latin typeface="Arial Narrow" pitchFamily="34" charset="0"/>
              </a:rPr>
              <a:t>O REUNI trouxe várias modificações na forma de gerenciar os serviços na UFRN. Merece destaque a intensificação do complicado processo de mudança de uma concepção de gestão burocrática para a gestão gerencial, ressaltando a cultura instituída com o contrato de gestão.</a:t>
            </a:r>
          </a:p>
          <a:p>
            <a:pPr algn="just"/>
            <a:endParaRPr lang="pt-BR" sz="1800" dirty="0" smtClean="0">
              <a:latin typeface="Arial Narrow" pitchFamily="34" charset="0"/>
            </a:endParaRPr>
          </a:p>
          <a:p>
            <a:pPr algn="just"/>
            <a:r>
              <a:rPr lang="pt-BR" sz="1800" dirty="0" smtClean="0">
                <a:latin typeface="Arial Narrow" pitchFamily="34" charset="0"/>
              </a:rPr>
              <a:t>No que se refere à expansão da UFRN, os dados comprovam que as metas pactuadas no REUNI foram atendidas quase que na sua totalidade.</a:t>
            </a:r>
          </a:p>
          <a:p>
            <a:pPr algn="just"/>
            <a:endParaRPr lang="pt-BR" sz="1800" dirty="0" smtClean="0">
              <a:latin typeface="Arial Narrow" pitchFamily="34" charset="0"/>
            </a:endParaRPr>
          </a:p>
          <a:p>
            <a:pPr algn="just"/>
            <a:r>
              <a:rPr lang="pt-BR" sz="1800" dirty="0" smtClean="0">
                <a:latin typeface="Arial Narrow" pitchFamily="34" charset="0"/>
              </a:rPr>
              <a:t>O que não será possível prever é qual será o impacto real dessas mudanças na qualidade da educação ofertada sem um estudo mais aprofundado no período pós-REUNI (com as implicações do atual processo de </a:t>
            </a:r>
            <a:r>
              <a:rPr lang="pt-BR" sz="1800" dirty="0" err="1" smtClean="0">
                <a:latin typeface="Arial Narrow" pitchFamily="34" charset="0"/>
              </a:rPr>
              <a:t>ressignificação</a:t>
            </a:r>
            <a:r>
              <a:rPr lang="pt-BR" sz="1800" dirty="0" smtClean="0">
                <a:latin typeface="Arial Narrow" pitchFamily="34" charset="0"/>
              </a:rPr>
              <a:t> do próprio conceito de Universidade). Defendemos a expansão não enquanto Programa, mas como uma política com um planejamento a longo prazo trazendo melhorias para a efetivação da qualidade na educação.</a:t>
            </a:r>
          </a:p>
          <a:p>
            <a:pPr algn="just"/>
            <a:endParaRPr lang="pt-BR" sz="2000" dirty="0">
              <a:latin typeface="Arial Narrow"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285728"/>
            <a:ext cx="8429684" cy="1571636"/>
          </a:xfrm>
        </p:spPr>
        <p:txBody>
          <a:bodyPr>
            <a:normAutofit fontScale="90000"/>
          </a:bodyPr>
          <a:lstStyle/>
          <a:p>
            <a:pPr algn="ctr"/>
            <a:r>
              <a:rPr lang="pt-BR" sz="2200" dirty="0" smtClean="0"/>
              <a:t/>
            </a:r>
            <a:br>
              <a:rPr lang="pt-BR" sz="2200" dirty="0" smtClean="0"/>
            </a:br>
            <a:r>
              <a:rPr lang="pt-BR" sz="2200" dirty="0" smtClean="0"/>
              <a:t/>
            </a:r>
            <a:br>
              <a:rPr lang="pt-BR" sz="2200" dirty="0" smtClean="0"/>
            </a:br>
            <a:r>
              <a:rPr lang="pt-BR" sz="2200" b="1" dirty="0" smtClean="0">
                <a:solidFill>
                  <a:schemeClr val="tx1"/>
                </a:solidFill>
              </a:rPr>
              <a:t>GRUPOS EDUCACIONAIS – SEMINÁRIO DE BELÉM 2015 ATUALIZADO</a:t>
            </a:r>
            <a:r>
              <a:rPr lang="pt-BR" sz="2200" dirty="0" smtClean="0"/>
              <a:t/>
            </a:r>
            <a:br>
              <a:rPr lang="pt-BR" sz="2200" dirty="0" smtClean="0"/>
            </a:br>
            <a:r>
              <a:rPr lang="pt-BR" sz="2000" b="1" dirty="0" smtClean="0">
                <a:solidFill>
                  <a:schemeClr val="tx1"/>
                </a:solidFill>
                <a:latin typeface="Arial" pitchFamily="34" charset="0"/>
                <a:cs typeface="Arial" pitchFamily="34" charset="0"/>
              </a:rPr>
              <a:t>Tabela 5 - Relação das sete IES com maior número de matrículas em cursos  de graduação a distância e sua vinculação a  grupos educacionais – 2013/2014</a:t>
            </a:r>
            <a:r>
              <a:rPr lang="pt-BR" sz="2000" b="1" dirty="0" smtClean="0"/>
              <a:t/>
            </a:r>
            <a:br>
              <a:rPr lang="pt-BR" sz="2000" b="1" dirty="0" smtClean="0"/>
            </a:br>
            <a:endParaRPr lang="pt-BR" sz="2000" b="1" dirty="0"/>
          </a:p>
        </p:txBody>
      </p:sp>
      <p:sp>
        <p:nvSpPr>
          <p:cNvPr id="2049"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800" b="0" i="0" u="none" strike="noStrike" cap="none" normalizeH="0" baseline="0" smtClean="0">
                <a:ln>
                  <a:noFill/>
                </a:ln>
                <a:solidFill>
                  <a:schemeClr val="tx1"/>
                </a:solidFill>
                <a:effectLst/>
                <a:latin typeface="Arial" pitchFamily="34" charset="0"/>
                <a:cs typeface="Arial" pitchFamily="34" charset="0"/>
              </a:rPr>
              <a:t/>
            </a:r>
            <a:br>
              <a:rPr kumimoji="0" lang="pt-BR" sz="1800" b="0" i="0" u="none" strike="noStrike" cap="none" normalizeH="0" baseline="0" smtClean="0">
                <a:ln>
                  <a:noFill/>
                </a:ln>
                <a:solidFill>
                  <a:schemeClr val="tx1"/>
                </a:solidFill>
                <a:effectLst/>
                <a:latin typeface="Arial" pitchFamily="34" charset="0"/>
                <a:cs typeface="Arial" pitchFamily="34" charset="0"/>
              </a:rPr>
            </a:b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0" y="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2051" name="Rectangle 3"/>
          <p:cNvSpPr>
            <a:spLocks noChangeArrowheads="1"/>
          </p:cNvSpPr>
          <p:nvPr/>
        </p:nvSpPr>
        <p:spPr bwMode="auto">
          <a:xfrm>
            <a:off x="1214414" y="6143644"/>
            <a:ext cx="7072362"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30000" dirty="0" smtClean="0">
                <a:ln>
                  <a:noFill/>
                </a:ln>
                <a:solidFill>
                  <a:schemeClr val="tx1"/>
                </a:solidFill>
                <a:effectLst/>
                <a:latin typeface="Calibri" pitchFamily="34" charset="0"/>
                <a:ea typeface="Times New Roman" pitchFamily="18" charset="0"/>
                <a:cs typeface="Times New Roman" pitchFamily="18" charset="0"/>
                <a:hlinkClick r:id=""/>
              </a:rPr>
              <a:t>[</a:t>
            </a:r>
            <a:r>
              <a:rPr kumimoji="0" lang="pt-BR" sz="1000" b="0" i="0" u="none" strike="noStrike" cap="none" normalizeH="0" baseline="30000" dirty="0" smtClean="0" bmk="">
                <a:ln>
                  <a:noFill/>
                </a:ln>
                <a:solidFill>
                  <a:schemeClr val="tx1"/>
                </a:solidFill>
                <a:effectLst/>
                <a:latin typeface="Calibri" pitchFamily="34" charset="0"/>
                <a:ea typeface="Times New Roman" pitchFamily="18" charset="0"/>
                <a:cs typeface="Times New Roman" pitchFamily="18" charset="0"/>
                <a:hlinkClick r:id=""/>
              </a:rPr>
              <a:t>1]</a:t>
            </a:r>
            <a:r>
              <a:rPr kumimoji="0" lang="pt-BR" sz="1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pt-B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Os totais de matrículas dos grupos educacionais podem ser maiores porque somente consideramos, nesta tabela, o conjunto das 10 maiores IES </a:t>
            </a:r>
            <a:r>
              <a:rPr lang="pt-BR" sz="1000" b="1" dirty="0" smtClean="0">
                <a:solidFill>
                  <a:schemeClr val="tx1"/>
                </a:solidFill>
                <a:latin typeface="Arial" pitchFamily="34" charset="0"/>
                <a:ea typeface="Times New Roman" pitchFamily="18" charset="0"/>
                <a:cs typeface="Arial" pitchFamily="34" charset="0"/>
              </a:rPr>
              <a:t>tal como estão registradas nas Sinopses dos Censos 2013 e 2014 do INEP</a:t>
            </a:r>
            <a:endParaRPr kumimoji="0" lang="pt-BR" sz="1800" b="1"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Tabela 6"/>
          <p:cNvGraphicFramePr>
            <a:graphicFrameLocks noGrp="1"/>
          </p:cNvGraphicFramePr>
          <p:nvPr/>
        </p:nvGraphicFramePr>
        <p:xfrm>
          <a:off x="428596" y="1643045"/>
          <a:ext cx="8286807" cy="4432324"/>
        </p:xfrm>
        <a:graphic>
          <a:graphicData uri="http://schemas.openxmlformats.org/drawingml/2006/table">
            <a:tbl>
              <a:tblPr/>
              <a:tblGrid>
                <a:gridCol w="2788442"/>
                <a:gridCol w="2788442"/>
                <a:gridCol w="955459"/>
                <a:gridCol w="941025"/>
                <a:gridCol w="813439"/>
              </a:tblGrid>
              <a:tr h="938168">
                <a:tc>
                  <a:txBody>
                    <a:bodyPr/>
                    <a:lstStyle/>
                    <a:p>
                      <a:pPr algn="ctr">
                        <a:lnSpc>
                          <a:spcPct val="115000"/>
                        </a:lnSpc>
                        <a:spcBef>
                          <a:spcPts val="600"/>
                        </a:spcBef>
                        <a:spcAft>
                          <a:spcPts val="600"/>
                        </a:spcAft>
                      </a:pPr>
                      <a:r>
                        <a:rPr lang="pt-BR" sz="1200" b="1" kern="1200" dirty="0">
                          <a:solidFill>
                            <a:srgbClr val="000000"/>
                          </a:solidFill>
                          <a:latin typeface="Arial Narrow"/>
                          <a:ea typeface="Times New Roman"/>
                          <a:cs typeface="Times New Roman"/>
                        </a:rPr>
                        <a:t>Grupos educacionais</a:t>
                      </a:r>
                      <a:r>
                        <a:rPr lang="pt-BR" sz="1200" kern="1200" dirty="0">
                          <a:solidFill>
                            <a:srgbClr val="000000"/>
                          </a:solidFill>
                          <a:latin typeface="Arial Narrow"/>
                          <a:ea typeface="Times New Roman"/>
                          <a:cs typeface="Times New Roman"/>
                        </a:rPr>
                        <a:t> </a:t>
                      </a:r>
                      <a:endParaRPr lang="pt-BR" sz="900" dirty="0">
                        <a:latin typeface="Times New Roman"/>
                        <a:ea typeface="Calibri"/>
                        <a:cs typeface="Times New Roman"/>
                      </a:endParaRPr>
                    </a:p>
                  </a:txBody>
                  <a:tcPr marL="51499" marR="51499" marT="4292"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pt-BR" sz="1200" b="1" kern="1200" dirty="0">
                          <a:solidFill>
                            <a:srgbClr val="000000"/>
                          </a:solidFill>
                          <a:latin typeface="Arial Narrow"/>
                          <a:ea typeface="Times New Roman"/>
                          <a:cs typeface="Times New Roman"/>
                        </a:rPr>
                        <a:t>Instituições relacionadas no Censo do INEP</a:t>
                      </a:r>
                      <a:r>
                        <a:rPr lang="pt-BR" sz="1200" kern="1200" dirty="0">
                          <a:solidFill>
                            <a:srgbClr val="000000"/>
                          </a:solidFill>
                          <a:latin typeface="Arial Narrow"/>
                          <a:ea typeface="Times New Roman"/>
                          <a:cs typeface="Times New Roman"/>
                        </a:rPr>
                        <a:t> </a:t>
                      </a:r>
                      <a:endParaRPr lang="pt-BR" sz="900" dirty="0">
                        <a:latin typeface="Times New Roman"/>
                        <a:ea typeface="Calibri"/>
                        <a:cs typeface="Times New Roman"/>
                      </a:endParaRPr>
                    </a:p>
                  </a:txBody>
                  <a:tcPr marL="51499" marR="51499" marT="4292"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pt-BR" sz="1200" b="1" kern="1200">
                          <a:solidFill>
                            <a:srgbClr val="000000"/>
                          </a:solidFill>
                          <a:latin typeface="Arial Narrow"/>
                          <a:ea typeface="Times New Roman"/>
                          <a:cs typeface="Times New Roman"/>
                        </a:rPr>
                        <a:t>Matrículas</a:t>
                      </a:r>
                      <a:endParaRPr lang="pt-BR" sz="900">
                        <a:latin typeface="Times New Roman"/>
                        <a:ea typeface="Calibri"/>
                        <a:cs typeface="Times New Roman"/>
                      </a:endParaRPr>
                    </a:p>
                    <a:p>
                      <a:pPr algn="ctr">
                        <a:lnSpc>
                          <a:spcPct val="115000"/>
                        </a:lnSpc>
                        <a:spcBef>
                          <a:spcPts val="600"/>
                        </a:spcBef>
                        <a:spcAft>
                          <a:spcPts val="600"/>
                        </a:spcAft>
                      </a:pPr>
                      <a:r>
                        <a:rPr lang="pt-BR" sz="1200" b="1" kern="1200">
                          <a:solidFill>
                            <a:srgbClr val="000000"/>
                          </a:solidFill>
                          <a:latin typeface="Arial Narrow"/>
                          <a:ea typeface="Times New Roman"/>
                          <a:cs typeface="Times New Roman"/>
                        </a:rPr>
                        <a:t>2013</a:t>
                      </a:r>
                      <a:r>
                        <a:rPr lang="pt-BR" sz="1200" kern="1200">
                          <a:solidFill>
                            <a:srgbClr val="000000"/>
                          </a:solidFill>
                          <a:latin typeface="Arial Narrow"/>
                          <a:ea typeface="Times New Roman"/>
                          <a:cs typeface="Times New Roman"/>
                        </a:rPr>
                        <a:t> </a:t>
                      </a:r>
                      <a:endParaRPr lang="pt-BR" sz="900">
                        <a:latin typeface="Times New Roman"/>
                        <a:ea typeface="Calibri"/>
                        <a:cs typeface="Times New Roman"/>
                      </a:endParaRPr>
                    </a:p>
                  </a:txBody>
                  <a:tcPr marL="51499" marR="51499" marT="4292"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0005" algn="ctr">
                        <a:lnSpc>
                          <a:spcPct val="115000"/>
                        </a:lnSpc>
                        <a:spcBef>
                          <a:spcPts val="600"/>
                        </a:spcBef>
                        <a:spcAft>
                          <a:spcPts val="600"/>
                        </a:spcAft>
                      </a:pPr>
                      <a:r>
                        <a:rPr lang="pt-BR" sz="1200" b="1" kern="1200">
                          <a:solidFill>
                            <a:srgbClr val="000000"/>
                          </a:solidFill>
                          <a:latin typeface="Arial Narrow"/>
                          <a:ea typeface="Times New Roman"/>
                          <a:cs typeface="Times New Roman"/>
                        </a:rPr>
                        <a:t>Matrículas</a:t>
                      </a:r>
                      <a:endParaRPr lang="pt-BR" sz="900">
                        <a:latin typeface="Times New Roman"/>
                        <a:ea typeface="Calibri"/>
                        <a:cs typeface="Times New Roman"/>
                      </a:endParaRPr>
                    </a:p>
                    <a:p>
                      <a:pPr marR="40005" algn="ctr">
                        <a:lnSpc>
                          <a:spcPct val="115000"/>
                        </a:lnSpc>
                        <a:spcBef>
                          <a:spcPts val="600"/>
                        </a:spcBef>
                        <a:spcAft>
                          <a:spcPts val="600"/>
                        </a:spcAft>
                      </a:pPr>
                      <a:r>
                        <a:rPr lang="pt-BR" sz="1200" b="1" kern="1200">
                          <a:solidFill>
                            <a:srgbClr val="000000"/>
                          </a:solidFill>
                          <a:latin typeface="Arial Narrow"/>
                          <a:ea typeface="Times New Roman"/>
                          <a:cs typeface="Times New Roman"/>
                        </a:rPr>
                        <a:t>2014</a:t>
                      </a:r>
                      <a:endParaRPr lang="pt-BR" sz="900">
                        <a:latin typeface="Times New Roman"/>
                        <a:ea typeface="Calibri"/>
                        <a:cs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0005" algn="ctr">
                        <a:lnSpc>
                          <a:spcPct val="115000"/>
                        </a:lnSpc>
                        <a:spcBef>
                          <a:spcPts val="600"/>
                        </a:spcBef>
                        <a:spcAft>
                          <a:spcPts val="600"/>
                        </a:spcAft>
                      </a:pPr>
                      <a:r>
                        <a:rPr lang="pt-BR" sz="1200" b="1" kern="1200">
                          <a:solidFill>
                            <a:srgbClr val="000000"/>
                          </a:solidFill>
                          <a:latin typeface="Arial Narrow"/>
                          <a:ea typeface="Times New Roman"/>
                          <a:cs typeface="Times New Roman"/>
                        </a:rPr>
                        <a:t>∆</a:t>
                      </a:r>
                      <a:endParaRPr lang="pt-BR" sz="900">
                        <a:latin typeface="Times New Roman"/>
                        <a:ea typeface="Calibri"/>
                        <a:cs typeface="Times New Roman"/>
                      </a:endParaRPr>
                    </a:p>
                    <a:p>
                      <a:pPr marR="40005" algn="ctr">
                        <a:lnSpc>
                          <a:spcPct val="115000"/>
                        </a:lnSpc>
                        <a:spcBef>
                          <a:spcPts val="600"/>
                        </a:spcBef>
                        <a:spcAft>
                          <a:spcPts val="600"/>
                        </a:spcAft>
                      </a:pPr>
                      <a:r>
                        <a:rPr lang="pt-BR" sz="1200" b="1" kern="1200">
                          <a:solidFill>
                            <a:srgbClr val="000000"/>
                          </a:solidFill>
                          <a:latin typeface="Arial Narrow"/>
                          <a:ea typeface="Times New Roman"/>
                          <a:cs typeface="Times New Roman"/>
                        </a:rPr>
                        <a:t>2013-2014</a:t>
                      </a:r>
                      <a:endParaRPr lang="pt-BR" sz="900">
                        <a:latin typeface="Times New Roman"/>
                        <a:ea typeface="Calibri"/>
                        <a:cs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379">
                <a:tc rowSpan="4">
                  <a:txBody>
                    <a:bodyPr/>
                    <a:lstStyle/>
                    <a:p>
                      <a:pPr algn="l">
                        <a:lnSpc>
                          <a:spcPct val="115000"/>
                        </a:lnSpc>
                        <a:spcAft>
                          <a:spcPts val="0"/>
                        </a:spcAft>
                      </a:pPr>
                      <a:r>
                        <a:rPr lang="pt-BR" sz="1100" b="1" kern="1200">
                          <a:solidFill>
                            <a:srgbClr val="000000"/>
                          </a:solidFill>
                          <a:latin typeface="Arial Narrow"/>
                          <a:ea typeface="Times New Roman"/>
                          <a:cs typeface="Times New Roman"/>
                        </a:rPr>
                        <a:t>KROTON Educacional</a:t>
                      </a:r>
                      <a:endParaRPr lang="pt-BR" sz="900">
                        <a:latin typeface="Times New Roman"/>
                        <a:ea typeface="Calibri"/>
                        <a:cs typeface="Times New Roman"/>
                      </a:endParaRPr>
                    </a:p>
                  </a:txBody>
                  <a:tcPr marL="51499" marR="51499" marT="4292"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a:lnSpc>
                          <a:spcPct val="115000"/>
                        </a:lnSpc>
                        <a:spcAft>
                          <a:spcPts val="0"/>
                        </a:spcAft>
                      </a:pPr>
                      <a:r>
                        <a:rPr lang="pt-BR" sz="1100" kern="1200">
                          <a:solidFill>
                            <a:srgbClr val="000000"/>
                          </a:solidFill>
                          <a:latin typeface="Arial Narrow"/>
                          <a:ea typeface="Times New Roman"/>
                          <a:cs typeface="Times New Roman"/>
                        </a:rPr>
                        <a:t>Universidade Norte do Paraná -UNOPAR</a:t>
                      </a:r>
                      <a:endParaRPr lang="pt-BR" sz="900">
                        <a:latin typeface="Times New Roman"/>
                        <a:ea typeface="Calibri"/>
                        <a:cs typeface="Times New Roman"/>
                      </a:endParaRPr>
                    </a:p>
                  </a:txBody>
                  <a:tcPr marL="51499" marR="51499" marT="4292"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r">
                        <a:lnSpc>
                          <a:spcPct val="115000"/>
                        </a:lnSpc>
                        <a:spcAft>
                          <a:spcPts val="0"/>
                        </a:spcAft>
                      </a:pPr>
                      <a:r>
                        <a:rPr lang="pt-BR" sz="1100" kern="1200">
                          <a:solidFill>
                            <a:srgbClr val="000000"/>
                          </a:solidFill>
                          <a:latin typeface="Arial Narrow"/>
                          <a:ea typeface="Times New Roman"/>
                          <a:cs typeface="Times New Roman"/>
                        </a:rPr>
                        <a:t>254.893</a:t>
                      </a:r>
                      <a:endParaRPr lang="pt-BR" sz="900">
                        <a:latin typeface="Times New Roman"/>
                        <a:ea typeface="Calibri"/>
                        <a:cs typeface="Times New Roman"/>
                      </a:endParaRPr>
                    </a:p>
                  </a:txBody>
                  <a:tcPr marL="51499" marR="51499" marT="4292"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R="40005" algn="r">
                        <a:lnSpc>
                          <a:spcPct val="115000"/>
                        </a:lnSpc>
                        <a:spcAft>
                          <a:spcPts val="0"/>
                        </a:spcAft>
                      </a:pPr>
                      <a:r>
                        <a:rPr lang="pt-BR" sz="1100" kern="1200">
                          <a:solidFill>
                            <a:srgbClr val="000000"/>
                          </a:solidFill>
                          <a:latin typeface="Arial Narrow"/>
                          <a:ea typeface="Times New Roman"/>
                          <a:cs typeface="Times New Roman"/>
                        </a:rPr>
                        <a:t>310.855</a:t>
                      </a:r>
                      <a:endParaRPr lang="pt-BR" sz="900">
                        <a:latin typeface="Times New Roman"/>
                        <a:ea typeface="Calibri"/>
                        <a:cs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R="40005" algn="r">
                        <a:lnSpc>
                          <a:spcPct val="115000"/>
                        </a:lnSpc>
                        <a:spcAft>
                          <a:spcPts val="0"/>
                        </a:spcAft>
                      </a:pPr>
                      <a:endParaRPr lang="pt-BR" sz="1100" kern="1200">
                        <a:solidFill>
                          <a:srgbClr val="000000"/>
                        </a:solidFill>
                        <a:latin typeface="Arial Narrow"/>
                        <a:ea typeface="Times New Roman"/>
                        <a:cs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r>
              <a:tr h="464379">
                <a:tc vMerge="1">
                  <a:txBody>
                    <a:bodyPr/>
                    <a:lstStyle/>
                    <a:p>
                      <a:endParaRPr lang="pt-BR"/>
                    </a:p>
                  </a:txBody>
                  <a:tcPr/>
                </a:tc>
                <a:tc>
                  <a:txBody>
                    <a:bodyPr/>
                    <a:lstStyle/>
                    <a:p>
                      <a:pPr algn="l">
                        <a:lnSpc>
                          <a:spcPct val="115000"/>
                        </a:lnSpc>
                        <a:spcAft>
                          <a:spcPts val="0"/>
                        </a:spcAft>
                      </a:pPr>
                      <a:r>
                        <a:rPr lang="pt-BR" sz="1100" kern="1200" dirty="0">
                          <a:solidFill>
                            <a:srgbClr val="000000"/>
                          </a:solidFill>
                          <a:latin typeface="Arial Narrow"/>
                          <a:ea typeface="Times New Roman"/>
                          <a:cs typeface="Times New Roman"/>
                        </a:rPr>
                        <a:t>Universidade Anhanguera – UNIDERP </a:t>
                      </a:r>
                      <a:endParaRPr lang="pt-BR" sz="900" dirty="0">
                        <a:latin typeface="Times New Roman"/>
                        <a:ea typeface="Calibri"/>
                        <a:cs typeface="Times New Roman"/>
                      </a:endParaRPr>
                    </a:p>
                  </a:txBody>
                  <a:tcPr marL="51499" marR="51499" marT="4292" marB="0">
                    <a:lnL>
                      <a:noFill/>
                    </a:lnL>
                    <a:lnR>
                      <a:noFill/>
                    </a:lnR>
                    <a:lnT>
                      <a:noFill/>
                    </a:lnT>
                    <a:lnB>
                      <a:noFill/>
                    </a:lnB>
                  </a:tcPr>
                </a:tc>
                <a:tc>
                  <a:txBody>
                    <a:bodyPr/>
                    <a:lstStyle/>
                    <a:p>
                      <a:pPr algn="r">
                        <a:lnSpc>
                          <a:spcPct val="115000"/>
                        </a:lnSpc>
                        <a:spcAft>
                          <a:spcPts val="0"/>
                        </a:spcAft>
                      </a:pPr>
                      <a:r>
                        <a:rPr lang="pt-BR" sz="1100" kern="1200" dirty="0">
                          <a:solidFill>
                            <a:srgbClr val="000000"/>
                          </a:solidFill>
                          <a:latin typeface="Arial Narrow"/>
                          <a:ea typeface="Times New Roman"/>
                          <a:cs typeface="Times New Roman"/>
                        </a:rPr>
                        <a:t>107.909</a:t>
                      </a:r>
                      <a:endParaRPr lang="pt-BR" sz="900" dirty="0">
                        <a:latin typeface="Times New Roman"/>
                        <a:ea typeface="Calibri"/>
                        <a:cs typeface="Times New Roman"/>
                      </a:endParaRPr>
                    </a:p>
                  </a:txBody>
                  <a:tcPr marL="51499" marR="51499" marT="4292" marB="0">
                    <a:lnL>
                      <a:noFill/>
                    </a:lnL>
                    <a:lnR>
                      <a:noFill/>
                    </a:lnR>
                    <a:lnT>
                      <a:noFill/>
                    </a:lnT>
                    <a:lnB>
                      <a:noFill/>
                    </a:lnB>
                  </a:tcPr>
                </a:tc>
                <a:tc>
                  <a:txBody>
                    <a:bodyPr/>
                    <a:lstStyle/>
                    <a:p>
                      <a:pPr marR="40005" algn="r">
                        <a:lnSpc>
                          <a:spcPct val="115000"/>
                        </a:lnSpc>
                        <a:spcAft>
                          <a:spcPts val="0"/>
                        </a:spcAft>
                      </a:pPr>
                      <a:r>
                        <a:rPr lang="pt-BR" sz="1100" kern="1200">
                          <a:solidFill>
                            <a:srgbClr val="000000"/>
                          </a:solidFill>
                          <a:latin typeface="Arial Narrow"/>
                          <a:ea typeface="Times New Roman"/>
                          <a:cs typeface="Times New Roman"/>
                        </a:rPr>
                        <a:t>150.631</a:t>
                      </a:r>
                      <a:endParaRPr lang="pt-BR" sz="900">
                        <a:latin typeface="Times New Roman"/>
                        <a:ea typeface="Calibri"/>
                        <a:cs typeface="Times New Roman"/>
                      </a:endParaRPr>
                    </a:p>
                  </a:txBody>
                  <a:tcPr marL="0" marR="0" marT="0" marB="0">
                    <a:lnL>
                      <a:noFill/>
                    </a:lnL>
                    <a:lnR>
                      <a:noFill/>
                    </a:lnR>
                    <a:lnT>
                      <a:noFill/>
                    </a:lnT>
                    <a:lnB>
                      <a:noFill/>
                    </a:lnB>
                  </a:tcPr>
                </a:tc>
                <a:tc>
                  <a:txBody>
                    <a:bodyPr/>
                    <a:lstStyle/>
                    <a:p>
                      <a:pPr marR="40005" algn="r">
                        <a:lnSpc>
                          <a:spcPct val="115000"/>
                        </a:lnSpc>
                        <a:spcAft>
                          <a:spcPts val="0"/>
                        </a:spcAft>
                      </a:pPr>
                      <a:endParaRPr lang="pt-BR" sz="1100" kern="1200">
                        <a:solidFill>
                          <a:srgbClr val="000000"/>
                        </a:solidFill>
                        <a:latin typeface="Arial Narrow"/>
                        <a:ea typeface="Times New Roman"/>
                        <a:cs typeface="Times New Roman"/>
                      </a:endParaRPr>
                    </a:p>
                  </a:txBody>
                  <a:tcPr marL="0" marR="0" marT="0" marB="0">
                    <a:lnL>
                      <a:noFill/>
                    </a:lnL>
                    <a:lnR>
                      <a:noFill/>
                    </a:lnR>
                    <a:lnT>
                      <a:noFill/>
                    </a:lnT>
                    <a:lnB>
                      <a:noFill/>
                    </a:lnB>
                  </a:tcPr>
                </a:tc>
              </a:tr>
              <a:tr h="464379">
                <a:tc vMerge="1">
                  <a:txBody>
                    <a:bodyPr/>
                    <a:lstStyle/>
                    <a:p>
                      <a:endParaRPr lang="pt-BR"/>
                    </a:p>
                  </a:txBody>
                  <a:tcPr/>
                </a:tc>
                <a:tc>
                  <a:txBody>
                    <a:bodyPr/>
                    <a:lstStyle/>
                    <a:p>
                      <a:pPr algn="l">
                        <a:lnSpc>
                          <a:spcPct val="115000"/>
                        </a:lnSpc>
                        <a:spcAft>
                          <a:spcPts val="0"/>
                        </a:spcAft>
                      </a:pPr>
                      <a:r>
                        <a:rPr lang="pt-BR" sz="1100" kern="1200">
                          <a:solidFill>
                            <a:srgbClr val="000000"/>
                          </a:solidFill>
                          <a:latin typeface="Arial Narrow"/>
                          <a:ea typeface="Times New Roman"/>
                          <a:cs typeface="Times New Roman"/>
                        </a:rPr>
                        <a:t>Centro Universitário Leonardo Da Vinci  - Uniasselvi </a:t>
                      </a:r>
                      <a:endParaRPr lang="pt-BR" sz="900">
                        <a:latin typeface="Times New Roman"/>
                        <a:ea typeface="Calibri"/>
                        <a:cs typeface="Times New Roman"/>
                      </a:endParaRPr>
                    </a:p>
                  </a:txBody>
                  <a:tcPr marL="51499" marR="51499" marT="4292" marB="0">
                    <a:lnL>
                      <a:noFill/>
                    </a:lnL>
                    <a:lnR>
                      <a:noFill/>
                    </a:lnR>
                    <a:lnT>
                      <a:noFill/>
                    </a:lnT>
                    <a:lnB>
                      <a:noFill/>
                    </a:lnB>
                  </a:tcPr>
                </a:tc>
                <a:tc>
                  <a:txBody>
                    <a:bodyPr/>
                    <a:lstStyle/>
                    <a:p>
                      <a:pPr algn="r">
                        <a:lnSpc>
                          <a:spcPct val="115000"/>
                        </a:lnSpc>
                        <a:spcAft>
                          <a:spcPts val="0"/>
                        </a:spcAft>
                      </a:pPr>
                      <a:r>
                        <a:rPr lang="pt-BR" sz="1100" kern="1200">
                          <a:solidFill>
                            <a:srgbClr val="000000"/>
                          </a:solidFill>
                          <a:latin typeface="Arial Narrow"/>
                          <a:ea typeface="Times New Roman"/>
                          <a:cs typeface="Times New Roman"/>
                        </a:rPr>
                        <a:t>81.717</a:t>
                      </a:r>
                      <a:endParaRPr lang="pt-BR" sz="900">
                        <a:latin typeface="Times New Roman"/>
                        <a:ea typeface="Calibri"/>
                        <a:cs typeface="Times New Roman"/>
                      </a:endParaRPr>
                    </a:p>
                  </a:txBody>
                  <a:tcPr marL="51499" marR="51499" marT="4292" marB="0">
                    <a:lnL>
                      <a:noFill/>
                    </a:lnL>
                    <a:lnR>
                      <a:noFill/>
                    </a:lnR>
                    <a:lnT>
                      <a:noFill/>
                    </a:lnT>
                    <a:lnB>
                      <a:noFill/>
                    </a:lnB>
                  </a:tcPr>
                </a:tc>
                <a:tc>
                  <a:txBody>
                    <a:bodyPr/>
                    <a:lstStyle/>
                    <a:p>
                      <a:pPr marR="40005" algn="r">
                        <a:lnSpc>
                          <a:spcPct val="115000"/>
                        </a:lnSpc>
                        <a:spcAft>
                          <a:spcPts val="0"/>
                        </a:spcAft>
                      </a:pPr>
                      <a:r>
                        <a:rPr lang="pt-BR" sz="1100" kern="1200">
                          <a:solidFill>
                            <a:srgbClr val="000000"/>
                          </a:solidFill>
                          <a:latin typeface="Arial Narrow"/>
                          <a:ea typeface="Times New Roman"/>
                          <a:cs typeface="Times New Roman"/>
                        </a:rPr>
                        <a:t>92.484</a:t>
                      </a:r>
                      <a:endParaRPr lang="pt-BR" sz="900">
                        <a:latin typeface="Times New Roman"/>
                        <a:ea typeface="Calibri"/>
                        <a:cs typeface="Times New Roman"/>
                      </a:endParaRPr>
                    </a:p>
                  </a:txBody>
                  <a:tcPr marL="0" marR="0" marT="0" marB="0">
                    <a:lnL>
                      <a:noFill/>
                    </a:lnL>
                    <a:lnR>
                      <a:noFill/>
                    </a:lnR>
                    <a:lnT>
                      <a:noFill/>
                    </a:lnT>
                    <a:lnB>
                      <a:noFill/>
                    </a:lnB>
                  </a:tcPr>
                </a:tc>
                <a:tc>
                  <a:txBody>
                    <a:bodyPr/>
                    <a:lstStyle/>
                    <a:p>
                      <a:pPr marR="40005" algn="r">
                        <a:lnSpc>
                          <a:spcPct val="115000"/>
                        </a:lnSpc>
                        <a:spcAft>
                          <a:spcPts val="0"/>
                        </a:spcAft>
                      </a:pPr>
                      <a:endParaRPr lang="pt-BR" sz="1100" kern="1200">
                        <a:solidFill>
                          <a:srgbClr val="000000"/>
                        </a:solidFill>
                        <a:latin typeface="Arial Narrow"/>
                        <a:ea typeface="Times New Roman"/>
                        <a:cs typeface="Times New Roman"/>
                      </a:endParaRPr>
                    </a:p>
                  </a:txBody>
                  <a:tcPr marL="0" marR="0" marT="0" marB="0">
                    <a:lnL>
                      <a:noFill/>
                    </a:lnL>
                    <a:lnR>
                      <a:noFill/>
                    </a:lnR>
                    <a:lnT>
                      <a:noFill/>
                    </a:lnT>
                    <a:lnB>
                      <a:noFill/>
                    </a:lnB>
                  </a:tcPr>
                </a:tc>
              </a:tr>
              <a:tr h="234746">
                <a:tc vMerge="1">
                  <a:txBody>
                    <a:bodyPr/>
                    <a:lstStyle/>
                    <a:p>
                      <a:endParaRPr lang="pt-BR"/>
                    </a:p>
                  </a:txBody>
                  <a:tcPr/>
                </a:tc>
                <a:tc>
                  <a:txBody>
                    <a:bodyPr/>
                    <a:lstStyle/>
                    <a:p>
                      <a:pPr algn="r">
                        <a:lnSpc>
                          <a:spcPct val="115000"/>
                        </a:lnSpc>
                        <a:spcAft>
                          <a:spcPts val="0"/>
                        </a:spcAft>
                      </a:pPr>
                      <a:r>
                        <a:rPr lang="pt-BR" sz="1100" b="1" kern="1200" dirty="0" smtClean="0">
                          <a:solidFill>
                            <a:srgbClr val="FF0000"/>
                          </a:solidFill>
                          <a:latin typeface="Arial Narrow"/>
                          <a:ea typeface="Times New Roman"/>
                          <a:cs typeface="Times New Roman"/>
                        </a:rPr>
                        <a:t>Total  KROTON</a:t>
                      </a:r>
                      <a:r>
                        <a:rPr lang="pt-BR" sz="1100" kern="1200" dirty="0" smtClean="0">
                          <a:solidFill>
                            <a:srgbClr val="FF0000"/>
                          </a:solidFill>
                          <a:latin typeface="Arial Narrow"/>
                          <a:ea typeface="Times New Roman"/>
                          <a:cs typeface="Times New Roman"/>
                        </a:rPr>
                        <a:t> </a:t>
                      </a:r>
                      <a:endParaRPr lang="pt-BR" sz="900" dirty="0">
                        <a:solidFill>
                          <a:srgbClr val="FF0000"/>
                        </a:solidFill>
                        <a:latin typeface="Times New Roman"/>
                        <a:ea typeface="Calibri"/>
                        <a:cs typeface="Times New Roman"/>
                      </a:endParaRPr>
                    </a:p>
                  </a:txBody>
                  <a:tcPr marL="51499" marR="51499" marT="4292" marB="0">
                    <a:lnL>
                      <a:noFill/>
                    </a:lnL>
                    <a:lnR>
                      <a:noFill/>
                    </a:lnR>
                    <a:lnT>
                      <a:noFill/>
                    </a:lnT>
                    <a:lnB>
                      <a:noFill/>
                    </a:lnB>
                    <a:solidFill>
                      <a:srgbClr val="D9D9D9"/>
                    </a:solidFill>
                  </a:tcPr>
                </a:tc>
                <a:tc>
                  <a:txBody>
                    <a:bodyPr/>
                    <a:lstStyle/>
                    <a:p>
                      <a:pPr algn="r">
                        <a:lnSpc>
                          <a:spcPct val="115000"/>
                        </a:lnSpc>
                        <a:spcAft>
                          <a:spcPts val="0"/>
                        </a:spcAft>
                      </a:pPr>
                      <a:r>
                        <a:rPr lang="pt-BR" sz="1100" b="1" kern="1200">
                          <a:solidFill>
                            <a:srgbClr val="000000"/>
                          </a:solidFill>
                          <a:latin typeface="Arial Narrow"/>
                          <a:ea typeface="Times New Roman"/>
                          <a:cs typeface="Times New Roman"/>
                        </a:rPr>
                        <a:t>444.519</a:t>
                      </a:r>
                      <a:r>
                        <a:rPr lang="pt-BR" sz="1100" kern="1200">
                          <a:solidFill>
                            <a:srgbClr val="000000"/>
                          </a:solidFill>
                          <a:latin typeface="Arial Narrow"/>
                          <a:ea typeface="Times New Roman"/>
                          <a:cs typeface="Times New Roman"/>
                        </a:rPr>
                        <a:t> </a:t>
                      </a:r>
                      <a:endParaRPr lang="pt-BR" sz="900">
                        <a:latin typeface="Times New Roman"/>
                        <a:ea typeface="Calibri"/>
                        <a:cs typeface="Times New Roman"/>
                      </a:endParaRPr>
                    </a:p>
                  </a:txBody>
                  <a:tcPr marL="51499" marR="51499" marT="4292" marB="0">
                    <a:lnL>
                      <a:noFill/>
                    </a:lnL>
                    <a:lnR>
                      <a:noFill/>
                    </a:lnR>
                    <a:lnT>
                      <a:noFill/>
                    </a:lnT>
                    <a:lnB>
                      <a:noFill/>
                    </a:lnB>
                    <a:solidFill>
                      <a:srgbClr val="D9D9D9"/>
                    </a:solidFill>
                  </a:tcPr>
                </a:tc>
                <a:tc>
                  <a:txBody>
                    <a:bodyPr/>
                    <a:lstStyle/>
                    <a:p>
                      <a:pPr marR="40005" algn="r">
                        <a:lnSpc>
                          <a:spcPct val="115000"/>
                        </a:lnSpc>
                        <a:spcAft>
                          <a:spcPts val="0"/>
                        </a:spcAft>
                      </a:pPr>
                      <a:r>
                        <a:rPr lang="pt-BR" sz="1100" b="1" kern="1200">
                          <a:solidFill>
                            <a:srgbClr val="000000"/>
                          </a:solidFill>
                          <a:latin typeface="Arial Narrow"/>
                          <a:ea typeface="Times New Roman"/>
                          <a:cs typeface="Times New Roman"/>
                        </a:rPr>
                        <a:t>553.970</a:t>
                      </a:r>
                      <a:endParaRPr lang="pt-BR" sz="900">
                        <a:latin typeface="Times New Roman"/>
                        <a:ea typeface="Calibri"/>
                        <a:cs typeface="Times New Roman"/>
                      </a:endParaRPr>
                    </a:p>
                  </a:txBody>
                  <a:tcPr marL="0" marR="0" marT="0" marB="0">
                    <a:lnL>
                      <a:noFill/>
                    </a:lnL>
                    <a:lnR>
                      <a:noFill/>
                    </a:lnR>
                    <a:lnT>
                      <a:noFill/>
                    </a:lnT>
                    <a:lnB>
                      <a:noFill/>
                    </a:lnB>
                    <a:solidFill>
                      <a:srgbClr val="D9D9D9"/>
                    </a:solidFill>
                  </a:tcPr>
                </a:tc>
                <a:tc>
                  <a:txBody>
                    <a:bodyPr/>
                    <a:lstStyle/>
                    <a:p>
                      <a:pPr marR="40005" algn="r">
                        <a:lnSpc>
                          <a:spcPct val="115000"/>
                        </a:lnSpc>
                        <a:spcAft>
                          <a:spcPts val="0"/>
                        </a:spcAft>
                      </a:pPr>
                      <a:r>
                        <a:rPr lang="pt-BR" sz="1100" b="1" kern="1200">
                          <a:solidFill>
                            <a:srgbClr val="000000"/>
                          </a:solidFill>
                          <a:latin typeface="Arial Narrow"/>
                          <a:ea typeface="Times New Roman"/>
                          <a:cs typeface="Times New Roman"/>
                        </a:rPr>
                        <a:t>24,6</a:t>
                      </a:r>
                      <a:endParaRPr lang="pt-BR" sz="900">
                        <a:latin typeface="Times New Roman"/>
                        <a:ea typeface="Calibri"/>
                        <a:cs typeface="Times New Roman"/>
                      </a:endParaRPr>
                    </a:p>
                  </a:txBody>
                  <a:tcPr marL="0" marR="0" marT="0" marB="0">
                    <a:lnL>
                      <a:noFill/>
                    </a:lnL>
                    <a:lnR>
                      <a:noFill/>
                    </a:lnR>
                    <a:lnT>
                      <a:noFill/>
                    </a:lnT>
                    <a:lnB>
                      <a:noFill/>
                    </a:lnB>
                    <a:solidFill>
                      <a:srgbClr val="D9D9D9"/>
                    </a:solidFill>
                  </a:tcPr>
                </a:tc>
              </a:tr>
              <a:tr h="234746">
                <a:tc>
                  <a:txBody>
                    <a:bodyPr/>
                    <a:lstStyle/>
                    <a:p>
                      <a:pPr algn="l">
                        <a:lnSpc>
                          <a:spcPct val="115000"/>
                        </a:lnSpc>
                        <a:spcAft>
                          <a:spcPts val="0"/>
                        </a:spcAft>
                      </a:pPr>
                      <a:r>
                        <a:rPr lang="pt-BR" sz="1100" b="1" kern="1200">
                          <a:solidFill>
                            <a:srgbClr val="000000"/>
                          </a:solidFill>
                          <a:latin typeface="Arial Narrow"/>
                          <a:ea typeface="Times New Roman"/>
                          <a:cs typeface="Times New Roman"/>
                        </a:rPr>
                        <a:t>Grupo UNINTER </a:t>
                      </a:r>
                      <a:endParaRPr lang="pt-BR" sz="900">
                        <a:latin typeface="Times New Roman"/>
                        <a:ea typeface="Calibri"/>
                        <a:cs typeface="Times New Roman"/>
                      </a:endParaRPr>
                    </a:p>
                  </a:txBody>
                  <a:tcPr marL="51499" marR="51499" marT="4292" marB="0">
                    <a:lnL>
                      <a:noFill/>
                    </a:lnL>
                    <a:lnR>
                      <a:noFill/>
                    </a:lnR>
                    <a:lnT>
                      <a:noFill/>
                    </a:lnT>
                    <a:lnB>
                      <a:noFill/>
                    </a:lnB>
                  </a:tcPr>
                </a:tc>
                <a:tc>
                  <a:txBody>
                    <a:bodyPr/>
                    <a:lstStyle/>
                    <a:p>
                      <a:pPr algn="r">
                        <a:lnSpc>
                          <a:spcPct val="115000"/>
                        </a:lnSpc>
                        <a:spcAft>
                          <a:spcPts val="0"/>
                        </a:spcAft>
                      </a:pPr>
                      <a:r>
                        <a:rPr lang="pt-BR" sz="1100" b="1" kern="1200" dirty="0" smtClean="0">
                          <a:solidFill>
                            <a:srgbClr val="FF0000"/>
                          </a:solidFill>
                          <a:latin typeface="Arial Narrow"/>
                          <a:ea typeface="Times New Roman"/>
                          <a:cs typeface="Times New Roman"/>
                        </a:rPr>
                        <a:t>Total Centro </a:t>
                      </a:r>
                      <a:r>
                        <a:rPr lang="pt-BR" sz="1100" b="1" kern="1200" dirty="0">
                          <a:solidFill>
                            <a:srgbClr val="FF0000"/>
                          </a:solidFill>
                          <a:latin typeface="Arial Narrow"/>
                          <a:ea typeface="Times New Roman"/>
                          <a:cs typeface="Times New Roman"/>
                        </a:rPr>
                        <a:t>Universitário Internacional </a:t>
                      </a:r>
                      <a:endParaRPr lang="pt-BR" sz="900" dirty="0">
                        <a:solidFill>
                          <a:srgbClr val="FF0000"/>
                        </a:solidFill>
                        <a:latin typeface="Times New Roman"/>
                        <a:ea typeface="Calibri"/>
                        <a:cs typeface="Times New Roman"/>
                      </a:endParaRPr>
                    </a:p>
                  </a:txBody>
                  <a:tcPr marL="51499" marR="51499" marT="4292" marB="0">
                    <a:lnL>
                      <a:noFill/>
                    </a:lnL>
                    <a:lnR>
                      <a:noFill/>
                    </a:lnR>
                    <a:lnT>
                      <a:noFill/>
                    </a:lnT>
                    <a:lnB>
                      <a:noFill/>
                    </a:lnB>
                    <a:solidFill>
                      <a:srgbClr val="D9D9D9"/>
                    </a:solidFill>
                  </a:tcPr>
                </a:tc>
                <a:tc>
                  <a:txBody>
                    <a:bodyPr/>
                    <a:lstStyle/>
                    <a:p>
                      <a:pPr algn="r">
                        <a:lnSpc>
                          <a:spcPct val="115000"/>
                        </a:lnSpc>
                        <a:spcAft>
                          <a:spcPts val="0"/>
                        </a:spcAft>
                      </a:pPr>
                      <a:r>
                        <a:rPr lang="pt-BR" sz="1100" b="1" kern="1200">
                          <a:solidFill>
                            <a:srgbClr val="000000"/>
                          </a:solidFill>
                          <a:latin typeface="Arial Narrow"/>
                          <a:ea typeface="Times New Roman"/>
                          <a:cs typeface="Times New Roman"/>
                        </a:rPr>
                        <a:t>98.727</a:t>
                      </a:r>
                      <a:r>
                        <a:rPr lang="pt-BR" sz="1100" kern="1200">
                          <a:solidFill>
                            <a:srgbClr val="000000"/>
                          </a:solidFill>
                          <a:latin typeface="Arial Narrow"/>
                          <a:ea typeface="Times New Roman"/>
                          <a:cs typeface="Times New Roman"/>
                        </a:rPr>
                        <a:t> </a:t>
                      </a:r>
                      <a:endParaRPr lang="pt-BR" sz="900">
                        <a:latin typeface="Times New Roman"/>
                        <a:ea typeface="Calibri"/>
                        <a:cs typeface="Times New Roman"/>
                      </a:endParaRPr>
                    </a:p>
                  </a:txBody>
                  <a:tcPr marL="51499" marR="51499" marT="4292" marB="0">
                    <a:lnL>
                      <a:noFill/>
                    </a:lnL>
                    <a:lnR>
                      <a:noFill/>
                    </a:lnR>
                    <a:lnT>
                      <a:noFill/>
                    </a:lnT>
                    <a:lnB>
                      <a:noFill/>
                    </a:lnB>
                    <a:solidFill>
                      <a:srgbClr val="D9D9D9"/>
                    </a:solidFill>
                  </a:tcPr>
                </a:tc>
                <a:tc>
                  <a:txBody>
                    <a:bodyPr/>
                    <a:lstStyle/>
                    <a:p>
                      <a:pPr marR="40005" algn="r">
                        <a:lnSpc>
                          <a:spcPct val="115000"/>
                        </a:lnSpc>
                        <a:spcAft>
                          <a:spcPts val="0"/>
                        </a:spcAft>
                      </a:pPr>
                      <a:r>
                        <a:rPr lang="pt-BR" sz="1100" b="1" kern="1200">
                          <a:solidFill>
                            <a:srgbClr val="000000"/>
                          </a:solidFill>
                          <a:latin typeface="Arial Narrow"/>
                          <a:ea typeface="Times New Roman"/>
                          <a:cs typeface="Times New Roman"/>
                        </a:rPr>
                        <a:t>109.385</a:t>
                      </a:r>
                      <a:endParaRPr lang="pt-BR" sz="900">
                        <a:latin typeface="Times New Roman"/>
                        <a:ea typeface="Calibri"/>
                        <a:cs typeface="Times New Roman"/>
                      </a:endParaRPr>
                    </a:p>
                  </a:txBody>
                  <a:tcPr marL="0" marR="0" marT="0" marB="0">
                    <a:lnL>
                      <a:noFill/>
                    </a:lnL>
                    <a:lnR>
                      <a:noFill/>
                    </a:lnR>
                    <a:lnT>
                      <a:noFill/>
                    </a:lnT>
                    <a:lnB>
                      <a:noFill/>
                    </a:lnB>
                    <a:solidFill>
                      <a:srgbClr val="D9D9D9"/>
                    </a:solidFill>
                  </a:tcPr>
                </a:tc>
                <a:tc>
                  <a:txBody>
                    <a:bodyPr/>
                    <a:lstStyle/>
                    <a:p>
                      <a:pPr marR="40005" algn="r">
                        <a:lnSpc>
                          <a:spcPct val="115000"/>
                        </a:lnSpc>
                        <a:spcAft>
                          <a:spcPts val="0"/>
                        </a:spcAft>
                      </a:pPr>
                      <a:r>
                        <a:rPr lang="pt-BR" sz="1100" b="1" kern="1200">
                          <a:solidFill>
                            <a:srgbClr val="000000"/>
                          </a:solidFill>
                          <a:latin typeface="Arial Narrow"/>
                          <a:ea typeface="Times New Roman"/>
                          <a:cs typeface="Times New Roman"/>
                        </a:rPr>
                        <a:t>10,8</a:t>
                      </a:r>
                      <a:endParaRPr lang="pt-BR" sz="900">
                        <a:latin typeface="Times New Roman"/>
                        <a:ea typeface="Calibri"/>
                        <a:cs typeface="Times New Roman"/>
                      </a:endParaRPr>
                    </a:p>
                  </a:txBody>
                  <a:tcPr marL="0" marR="0" marT="0" marB="0">
                    <a:lnL>
                      <a:noFill/>
                    </a:lnL>
                    <a:lnR>
                      <a:noFill/>
                    </a:lnR>
                    <a:lnT>
                      <a:noFill/>
                    </a:lnT>
                    <a:lnB>
                      <a:noFill/>
                    </a:lnB>
                    <a:solidFill>
                      <a:srgbClr val="D9D9D9"/>
                    </a:solidFill>
                  </a:tcPr>
                </a:tc>
              </a:tr>
              <a:tr h="234746">
                <a:tc>
                  <a:txBody>
                    <a:bodyPr/>
                    <a:lstStyle/>
                    <a:p>
                      <a:pPr algn="l">
                        <a:lnSpc>
                          <a:spcPct val="115000"/>
                        </a:lnSpc>
                        <a:spcAft>
                          <a:spcPts val="0"/>
                        </a:spcAft>
                      </a:pPr>
                      <a:r>
                        <a:rPr lang="pt-BR" sz="1100" b="1" kern="1200">
                          <a:solidFill>
                            <a:srgbClr val="000000"/>
                          </a:solidFill>
                          <a:latin typeface="Arial Narrow"/>
                          <a:ea typeface="Times New Roman"/>
                          <a:cs typeface="Times New Roman"/>
                        </a:rPr>
                        <a:t>Grupo Objetivo/UNIP</a:t>
                      </a:r>
                      <a:endParaRPr lang="pt-BR" sz="900">
                        <a:latin typeface="Times New Roman"/>
                        <a:ea typeface="Calibri"/>
                        <a:cs typeface="Times New Roman"/>
                      </a:endParaRPr>
                    </a:p>
                  </a:txBody>
                  <a:tcPr marL="51499" marR="51499" marT="4292" marB="0">
                    <a:lnL>
                      <a:noFill/>
                    </a:lnL>
                    <a:lnR>
                      <a:noFill/>
                    </a:lnR>
                    <a:lnT>
                      <a:noFill/>
                    </a:lnT>
                    <a:lnB>
                      <a:noFill/>
                    </a:lnB>
                  </a:tcPr>
                </a:tc>
                <a:tc>
                  <a:txBody>
                    <a:bodyPr/>
                    <a:lstStyle/>
                    <a:p>
                      <a:pPr algn="r">
                        <a:lnSpc>
                          <a:spcPct val="115000"/>
                        </a:lnSpc>
                        <a:spcAft>
                          <a:spcPts val="0"/>
                        </a:spcAft>
                      </a:pPr>
                      <a:r>
                        <a:rPr lang="pt-BR" sz="1100" b="1" kern="1200" dirty="0" smtClean="0">
                          <a:solidFill>
                            <a:srgbClr val="FF0000"/>
                          </a:solidFill>
                          <a:latin typeface="Arial Narrow"/>
                          <a:ea typeface="Times New Roman"/>
                          <a:cs typeface="Times New Roman"/>
                        </a:rPr>
                        <a:t>Total Universidade </a:t>
                      </a:r>
                      <a:r>
                        <a:rPr lang="pt-BR" sz="1100" b="1" kern="1200" dirty="0">
                          <a:solidFill>
                            <a:srgbClr val="FF0000"/>
                          </a:solidFill>
                          <a:latin typeface="Arial Narrow"/>
                          <a:ea typeface="Times New Roman"/>
                          <a:cs typeface="Times New Roman"/>
                        </a:rPr>
                        <a:t>Paulista  UNIP</a:t>
                      </a:r>
                      <a:r>
                        <a:rPr lang="pt-BR" sz="1100" kern="1200" dirty="0">
                          <a:solidFill>
                            <a:srgbClr val="FF0000"/>
                          </a:solidFill>
                          <a:latin typeface="Arial Narrow"/>
                          <a:ea typeface="Times New Roman"/>
                          <a:cs typeface="Times New Roman"/>
                        </a:rPr>
                        <a:t> </a:t>
                      </a:r>
                      <a:endParaRPr lang="pt-BR" sz="900" dirty="0">
                        <a:solidFill>
                          <a:srgbClr val="FF0000"/>
                        </a:solidFill>
                        <a:latin typeface="Times New Roman"/>
                        <a:ea typeface="Calibri"/>
                        <a:cs typeface="Times New Roman"/>
                      </a:endParaRPr>
                    </a:p>
                  </a:txBody>
                  <a:tcPr marL="51499" marR="51499" marT="4292" marB="0">
                    <a:lnL>
                      <a:noFill/>
                    </a:lnL>
                    <a:lnR>
                      <a:noFill/>
                    </a:lnR>
                    <a:lnT>
                      <a:noFill/>
                    </a:lnT>
                    <a:lnB>
                      <a:noFill/>
                    </a:lnB>
                    <a:solidFill>
                      <a:srgbClr val="D9D9D9"/>
                    </a:solidFill>
                  </a:tcPr>
                </a:tc>
                <a:tc>
                  <a:txBody>
                    <a:bodyPr/>
                    <a:lstStyle/>
                    <a:p>
                      <a:pPr algn="r">
                        <a:lnSpc>
                          <a:spcPct val="115000"/>
                        </a:lnSpc>
                        <a:spcAft>
                          <a:spcPts val="0"/>
                        </a:spcAft>
                      </a:pPr>
                      <a:r>
                        <a:rPr lang="pt-BR" sz="1100" b="1" kern="1200">
                          <a:solidFill>
                            <a:srgbClr val="000000"/>
                          </a:solidFill>
                          <a:latin typeface="Arial Narrow"/>
                          <a:ea typeface="Times New Roman"/>
                          <a:cs typeface="Times New Roman"/>
                        </a:rPr>
                        <a:t>87.803</a:t>
                      </a:r>
                      <a:r>
                        <a:rPr lang="pt-BR" sz="1100" kern="1200">
                          <a:solidFill>
                            <a:srgbClr val="000000"/>
                          </a:solidFill>
                          <a:latin typeface="Arial Narrow"/>
                          <a:ea typeface="Times New Roman"/>
                          <a:cs typeface="Times New Roman"/>
                        </a:rPr>
                        <a:t> </a:t>
                      </a:r>
                      <a:endParaRPr lang="pt-BR" sz="900">
                        <a:latin typeface="Times New Roman"/>
                        <a:ea typeface="Calibri"/>
                        <a:cs typeface="Times New Roman"/>
                      </a:endParaRPr>
                    </a:p>
                  </a:txBody>
                  <a:tcPr marL="51499" marR="51499" marT="4292" marB="0">
                    <a:lnL>
                      <a:noFill/>
                    </a:lnL>
                    <a:lnR>
                      <a:noFill/>
                    </a:lnR>
                    <a:lnT>
                      <a:noFill/>
                    </a:lnT>
                    <a:lnB>
                      <a:noFill/>
                    </a:lnB>
                    <a:solidFill>
                      <a:srgbClr val="D9D9D9"/>
                    </a:solidFill>
                  </a:tcPr>
                </a:tc>
                <a:tc>
                  <a:txBody>
                    <a:bodyPr/>
                    <a:lstStyle/>
                    <a:p>
                      <a:pPr marR="40005" algn="r">
                        <a:lnSpc>
                          <a:spcPct val="115000"/>
                        </a:lnSpc>
                        <a:spcAft>
                          <a:spcPts val="0"/>
                        </a:spcAft>
                      </a:pPr>
                      <a:r>
                        <a:rPr lang="pt-BR" sz="1100" b="1" kern="1200">
                          <a:solidFill>
                            <a:srgbClr val="000000"/>
                          </a:solidFill>
                          <a:latin typeface="Arial Narrow"/>
                          <a:ea typeface="Times New Roman"/>
                          <a:cs typeface="Times New Roman"/>
                        </a:rPr>
                        <a:t>107.990</a:t>
                      </a:r>
                      <a:endParaRPr lang="pt-BR" sz="900">
                        <a:latin typeface="Times New Roman"/>
                        <a:ea typeface="Calibri"/>
                        <a:cs typeface="Times New Roman"/>
                      </a:endParaRPr>
                    </a:p>
                  </a:txBody>
                  <a:tcPr marL="0" marR="0" marT="0" marB="0">
                    <a:lnL>
                      <a:noFill/>
                    </a:lnL>
                    <a:lnR>
                      <a:noFill/>
                    </a:lnR>
                    <a:lnT>
                      <a:noFill/>
                    </a:lnT>
                    <a:lnB>
                      <a:noFill/>
                    </a:lnB>
                    <a:solidFill>
                      <a:srgbClr val="D9D9D9"/>
                    </a:solidFill>
                  </a:tcPr>
                </a:tc>
                <a:tc>
                  <a:txBody>
                    <a:bodyPr/>
                    <a:lstStyle/>
                    <a:p>
                      <a:pPr marR="40005" algn="r">
                        <a:lnSpc>
                          <a:spcPct val="115000"/>
                        </a:lnSpc>
                        <a:spcAft>
                          <a:spcPts val="0"/>
                        </a:spcAft>
                      </a:pPr>
                      <a:r>
                        <a:rPr lang="pt-BR" sz="1100" b="1" kern="1200">
                          <a:solidFill>
                            <a:srgbClr val="000000"/>
                          </a:solidFill>
                          <a:latin typeface="Arial Narrow"/>
                          <a:ea typeface="Times New Roman"/>
                          <a:cs typeface="Times New Roman"/>
                        </a:rPr>
                        <a:t>23,0</a:t>
                      </a:r>
                      <a:endParaRPr lang="pt-BR" sz="900">
                        <a:latin typeface="Times New Roman"/>
                        <a:ea typeface="Calibri"/>
                        <a:cs typeface="Times New Roman"/>
                      </a:endParaRPr>
                    </a:p>
                  </a:txBody>
                  <a:tcPr marL="0" marR="0" marT="0" marB="0">
                    <a:lnL>
                      <a:noFill/>
                    </a:lnL>
                    <a:lnR>
                      <a:noFill/>
                    </a:lnR>
                    <a:lnT>
                      <a:noFill/>
                    </a:lnT>
                    <a:lnB>
                      <a:noFill/>
                    </a:lnB>
                    <a:solidFill>
                      <a:srgbClr val="D9D9D9"/>
                    </a:solidFill>
                  </a:tcPr>
                </a:tc>
              </a:tr>
              <a:tr h="234746">
                <a:tc rowSpan="3">
                  <a:txBody>
                    <a:bodyPr/>
                    <a:lstStyle/>
                    <a:p>
                      <a:pPr algn="l">
                        <a:lnSpc>
                          <a:spcPct val="115000"/>
                        </a:lnSpc>
                        <a:spcAft>
                          <a:spcPts val="0"/>
                        </a:spcAft>
                      </a:pPr>
                      <a:r>
                        <a:rPr lang="pt-BR" sz="1100" b="1" kern="1200">
                          <a:solidFill>
                            <a:srgbClr val="000000"/>
                          </a:solidFill>
                          <a:latin typeface="Arial Narrow"/>
                          <a:ea typeface="Times New Roman"/>
                          <a:cs typeface="Times New Roman"/>
                        </a:rPr>
                        <a:t>Estácio Participações S/A</a:t>
                      </a:r>
                      <a:endParaRPr lang="pt-BR" sz="900">
                        <a:latin typeface="Times New Roman"/>
                        <a:ea typeface="Calibri"/>
                        <a:cs typeface="Times New Roman"/>
                      </a:endParaRPr>
                    </a:p>
                  </a:txBody>
                  <a:tcPr marL="51499" marR="51499" marT="4292" marB="0">
                    <a:lnL>
                      <a:noFill/>
                    </a:lnL>
                    <a:lnR>
                      <a:noFill/>
                    </a:lnR>
                    <a:lnT>
                      <a:noFill/>
                    </a:lnT>
                    <a:lnB>
                      <a:noFill/>
                    </a:lnB>
                  </a:tcPr>
                </a:tc>
                <a:tc>
                  <a:txBody>
                    <a:bodyPr/>
                    <a:lstStyle/>
                    <a:p>
                      <a:pPr algn="l">
                        <a:lnSpc>
                          <a:spcPct val="115000"/>
                        </a:lnSpc>
                        <a:spcAft>
                          <a:spcPts val="0"/>
                        </a:spcAft>
                      </a:pPr>
                      <a:r>
                        <a:rPr lang="pt-BR" sz="1100" kern="1200">
                          <a:solidFill>
                            <a:srgbClr val="000000"/>
                          </a:solidFill>
                          <a:latin typeface="Arial Narrow"/>
                          <a:ea typeface="Times New Roman"/>
                          <a:cs typeface="Times New Roman"/>
                        </a:rPr>
                        <a:t>Universidade Estácio de Sá UNESA</a:t>
                      </a:r>
                      <a:endParaRPr lang="pt-BR" sz="900">
                        <a:latin typeface="Times New Roman"/>
                        <a:ea typeface="Calibri"/>
                        <a:cs typeface="Times New Roman"/>
                      </a:endParaRPr>
                    </a:p>
                  </a:txBody>
                  <a:tcPr marL="51499" marR="51499" marT="4292" marB="0">
                    <a:lnL>
                      <a:noFill/>
                    </a:lnL>
                    <a:lnR>
                      <a:noFill/>
                    </a:lnR>
                    <a:lnT>
                      <a:noFill/>
                    </a:lnT>
                    <a:lnB>
                      <a:noFill/>
                    </a:lnB>
                  </a:tcPr>
                </a:tc>
                <a:tc>
                  <a:txBody>
                    <a:bodyPr/>
                    <a:lstStyle/>
                    <a:p>
                      <a:pPr algn="r">
                        <a:lnSpc>
                          <a:spcPct val="115000"/>
                        </a:lnSpc>
                        <a:spcAft>
                          <a:spcPts val="0"/>
                        </a:spcAft>
                      </a:pPr>
                      <a:r>
                        <a:rPr lang="pt-BR" sz="1100" kern="1200">
                          <a:solidFill>
                            <a:srgbClr val="000000"/>
                          </a:solidFill>
                          <a:latin typeface="Arial Narrow"/>
                          <a:ea typeface="Times New Roman"/>
                          <a:cs typeface="Times New Roman"/>
                        </a:rPr>
                        <a:t>45.732</a:t>
                      </a:r>
                      <a:endParaRPr lang="pt-BR" sz="900">
                        <a:latin typeface="Times New Roman"/>
                        <a:ea typeface="Calibri"/>
                        <a:cs typeface="Times New Roman"/>
                      </a:endParaRPr>
                    </a:p>
                  </a:txBody>
                  <a:tcPr marL="51499" marR="51499" marT="4292" marB="0">
                    <a:lnL>
                      <a:noFill/>
                    </a:lnL>
                    <a:lnR>
                      <a:noFill/>
                    </a:lnR>
                    <a:lnT>
                      <a:noFill/>
                    </a:lnT>
                    <a:lnB>
                      <a:noFill/>
                    </a:lnB>
                  </a:tcPr>
                </a:tc>
                <a:tc>
                  <a:txBody>
                    <a:bodyPr/>
                    <a:lstStyle/>
                    <a:p>
                      <a:pPr marR="40005" algn="r">
                        <a:lnSpc>
                          <a:spcPct val="115000"/>
                        </a:lnSpc>
                        <a:spcAft>
                          <a:spcPts val="0"/>
                        </a:spcAft>
                      </a:pPr>
                      <a:r>
                        <a:rPr lang="pt-BR" sz="1100" kern="1200">
                          <a:solidFill>
                            <a:srgbClr val="000000"/>
                          </a:solidFill>
                          <a:latin typeface="Arial Narrow"/>
                          <a:ea typeface="Times New Roman"/>
                          <a:cs typeface="Times New Roman"/>
                        </a:rPr>
                        <a:t>68.766</a:t>
                      </a:r>
                      <a:endParaRPr lang="pt-BR" sz="900">
                        <a:latin typeface="Times New Roman"/>
                        <a:ea typeface="Calibri"/>
                        <a:cs typeface="Times New Roman"/>
                      </a:endParaRPr>
                    </a:p>
                  </a:txBody>
                  <a:tcPr marL="0" marR="0" marT="0" marB="0">
                    <a:lnL>
                      <a:noFill/>
                    </a:lnL>
                    <a:lnR>
                      <a:noFill/>
                    </a:lnR>
                    <a:lnT>
                      <a:noFill/>
                    </a:lnT>
                    <a:lnB>
                      <a:noFill/>
                    </a:lnB>
                  </a:tcPr>
                </a:tc>
                <a:tc>
                  <a:txBody>
                    <a:bodyPr/>
                    <a:lstStyle/>
                    <a:p>
                      <a:pPr marR="40005" algn="r">
                        <a:lnSpc>
                          <a:spcPct val="115000"/>
                        </a:lnSpc>
                        <a:spcAft>
                          <a:spcPts val="0"/>
                        </a:spcAft>
                      </a:pPr>
                      <a:endParaRPr lang="pt-BR" sz="1100" kern="1200">
                        <a:solidFill>
                          <a:srgbClr val="000000"/>
                        </a:solidFill>
                        <a:latin typeface="Arial Narrow"/>
                        <a:ea typeface="Times New Roman"/>
                        <a:cs typeface="Times New Roman"/>
                      </a:endParaRPr>
                    </a:p>
                  </a:txBody>
                  <a:tcPr marL="0" marR="0" marT="0" marB="0">
                    <a:lnL>
                      <a:noFill/>
                    </a:lnL>
                    <a:lnR>
                      <a:noFill/>
                    </a:lnR>
                    <a:lnT>
                      <a:noFill/>
                    </a:lnT>
                    <a:lnB>
                      <a:noFill/>
                    </a:lnB>
                  </a:tcPr>
                </a:tc>
              </a:tr>
              <a:tr h="234746">
                <a:tc vMerge="1">
                  <a:txBody>
                    <a:bodyPr/>
                    <a:lstStyle/>
                    <a:p>
                      <a:endParaRPr lang="pt-BR"/>
                    </a:p>
                  </a:txBody>
                  <a:tcPr/>
                </a:tc>
                <a:tc>
                  <a:txBody>
                    <a:bodyPr/>
                    <a:lstStyle/>
                    <a:p>
                      <a:pPr algn="l">
                        <a:lnSpc>
                          <a:spcPct val="115000"/>
                        </a:lnSpc>
                        <a:spcAft>
                          <a:spcPts val="0"/>
                        </a:spcAft>
                      </a:pPr>
                      <a:r>
                        <a:rPr lang="pt-BR" sz="1100" kern="1200">
                          <a:solidFill>
                            <a:srgbClr val="000000"/>
                          </a:solidFill>
                          <a:latin typeface="Arial Narrow"/>
                          <a:ea typeface="Times New Roman"/>
                          <a:cs typeface="Times New Roman"/>
                        </a:rPr>
                        <a:t>Centro Universitário UNISEB</a:t>
                      </a:r>
                      <a:endParaRPr lang="pt-BR" sz="900">
                        <a:latin typeface="Times New Roman"/>
                        <a:ea typeface="Calibri"/>
                        <a:cs typeface="Times New Roman"/>
                      </a:endParaRPr>
                    </a:p>
                  </a:txBody>
                  <a:tcPr marL="51499" marR="51499" marT="4292" marB="0">
                    <a:lnL>
                      <a:noFill/>
                    </a:lnL>
                    <a:lnR>
                      <a:noFill/>
                    </a:lnR>
                    <a:lnT>
                      <a:noFill/>
                    </a:lnT>
                    <a:lnB>
                      <a:noFill/>
                    </a:lnB>
                  </a:tcPr>
                </a:tc>
                <a:tc>
                  <a:txBody>
                    <a:bodyPr/>
                    <a:lstStyle/>
                    <a:p>
                      <a:pPr algn="r">
                        <a:lnSpc>
                          <a:spcPct val="115000"/>
                        </a:lnSpc>
                        <a:spcAft>
                          <a:spcPts val="0"/>
                        </a:spcAft>
                      </a:pPr>
                      <a:r>
                        <a:rPr lang="pt-BR" sz="1100" kern="1200">
                          <a:solidFill>
                            <a:srgbClr val="000000"/>
                          </a:solidFill>
                          <a:latin typeface="Arial Narrow"/>
                          <a:ea typeface="Times New Roman"/>
                          <a:cs typeface="Times New Roman"/>
                        </a:rPr>
                        <a:t>35.750</a:t>
                      </a:r>
                      <a:endParaRPr lang="pt-BR" sz="900">
                        <a:latin typeface="Times New Roman"/>
                        <a:ea typeface="Calibri"/>
                        <a:cs typeface="Times New Roman"/>
                      </a:endParaRPr>
                    </a:p>
                  </a:txBody>
                  <a:tcPr marL="51499" marR="51499" marT="4292" marB="0">
                    <a:lnL>
                      <a:noFill/>
                    </a:lnL>
                    <a:lnR>
                      <a:noFill/>
                    </a:lnR>
                    <a:lnT>
                      <a:noFill/>
                    </a:lnT>
                    <a:lnB>
                      <a:noFill/>
                    </a:lnB>
                  </a:tcPr>
                </a:tc>
                <a:tc>
                  <a:txBody>
                    <a:bodyPr/>
                    <a:lstStyle/>
                    <a:p>
                      <a:pPr marR="40005" algn="r">
                        <a:lnSpc>
                          <a:spcPct val="115000"/>
                        </a:lnSpc>
                        <a:spcAft>
                          <a:spcPts val="0"/>
                        </a:spcAft>
                      </a:pPr>
                      <a:r>
                        <a:rPr lang="pt-BR" sz="1100" kern="1200">
                          <a:solidFill>
                            <a:srgbClr val="000000"/>
                          </a:solidFill>
                          <a:latin typeface="Arial Narrow"/>
                          <a:ea typeface="Times New Roman"/>
                          <a:cs typeface="Times New Roman"/>
                        </a:rPr>
                        <a:t>43.410</a:t>
                      </a:r>
                      <a:endParaRPr lang="pt-BR" sz="900">
                        <a:latin typeface="Times New Roman"/>
                        <a:ea typeface="Calibri"/>
                        <a:cs typeface="Times New Roman"/>
                      </a:endParaRPr>
                    </a:p>
                  </a:txBody>
                  <a:tcPr marL="0" marR="0" marT="0" marB="0">
                    <a:lnL>
                      <a:noFill/>
                    </a:lnL>
                    <a:lnR>
                      <a:noFill/>
                    </a:lnR>
                    <a:lnT>
                      <a:noFill/>
                    </a:lnT>
                    <a:lnB>
                      <a:noFill/>
                    </a:lnB>
                  </a:tcPr>
                </a:tc>
                <a:tc>
                  <a:txBody>
                    <a:bodyPr/>
                    <a:lstStyle/>
                    <a:p>
                      <a:pPr marR="40005" algn="r">
                        <a:lnSpc>
                          <a:spcPct val="115000"/>
                        </a:lnSpc>
                        <a:spcAft>
                          <a:spcPts val="0"/>
                        </a:spcAft>
                      </a:pPr>
                      <a:endParaRPr lang="pt-BR" sz="1100" kern="1200">
                        <a:solidFill>
                          <a:srgbClr val="000000"/>
                        </a:solidFill>
                        <a:latin typeface="Arial Narrow"/>
                        <a:ea typeface="Times New Roman"/>
                        <a:cs typeface="Times New Roman"/>
                      </a:endParaRPr>
                    </a:p>
                  </a:txBody>
                  <a:tcPr marL="0" marR="0" marT="0" marB="0">
                    <a:lnL>
                      <a:noFill/>
                    </a:lnL>
                    <a:lnR>
                      <a:noFill/>
                    </a:lnR>
                    <a:lnT>
                      <a:noFill/>
                    </a:lnT>
                    <a:lnB>
                      <a:noFill/>
                    </a:lnB>
                  </a:tcPr>
                </a:tc>
              </a:tr>
              <a:tr h="234746">
                <a:tc vMerge="1">
                  <a:txBody>
                    <a:bodyPr/>
                    <a:lstStyle/>
                    <a:p>
                      <a:endParaRPr lang="pt-BR"/>
                    </a:p>
                  </a:txBody>
                  <a:tcPr/>
                </a:tc>
                <a:tc>
                  <a:txBody>
                    <a:bodyPr/>
                    <a:lstStyle/>
                    <a:p>
                      <a:pPr algn="r">
                        <a:lnSpc>
                          <a:spcPct val="115000"/>
                        </a:lnSpc>
                        <a:spcAft>
                          <a:spcPts val="0"/>
                        </a:spcAft>
                      </a:pPr>
                      <a:r>
                        <a:rPr lang="pt-BR" sz="1100" b="1" kern="1200" dirty="0" smtClean="0">
                          <a:solidFill>
                            <a:srgbClr val="FF0000"/>
                          </a:solidFill>
                          <a:latin typeface="Arial Narrow"/>
                          <a:ea typeface="Times New Roman"/>
                          <a:cs typeface="Times New Roman"/>
                        </a:rPr>
                        <a:t>Total ESTÁCIO</a:t>
                      </a:r>
                      <a:r>
                        <a:rPr lang="pt-BR" sz="1100" kern="1200" dirty="0" smtClean="0">
                          <a:solidFill>
                            <a:srgbClr val="FF0000"/>
                          </a:solidFill>
                          <a:latin typeface="Arial Narrow"/>
                          <a:ea typeface="Times New Roman"/>
                          <a:cs typeface="Times New Roman"/>
                        </a:rPr>
                        <a:t> </a:t>
                      </a:r>
                      <a:endParaRPr lang="pt-BR" sz="900" dirty="0">
                        <a:solidFill>
                          <a:srgbClr val="FF0000"/>
                        </a:solidFill>
                        <a:latin typeface="Times New Roman"/>
                        <a:ea typeface="Calibri"/>
                        <a:cs typeface="Times New Roman"/>
                      </a:endParaRPr>
                    </a:p>
                  </a:txBody>
                  <a:tcPr marL="51499" marR="51499" marT="4292" marB="0">
                    <a:lnL>
                      <a:noFill/>
                    </a:lnL>
                    <a:lnR>
                      <a:noFill/>
                    </a:lnR>
                    <a:lnT>
                      <a:noFill/>
                    </a:lnT>
                    <a:lnB>
                      <a:noFill/>
                    </a:lnB>
                    <a:solidFill>
                      <a:srgbClr val="D9D9D9"/>
                    </a:solidFill>
                  </a:tcPr>
                </a:tc>
                <a:tc>
                  <a:txBody>
                    <a:bodyPr/>
                    <a:lstStyle/>
                    <a:p>
                      <a:pPr algn="r">
                        <a:lnSpc>
                          <a:spcPct val="115000"/>
                        </a:lnSpc>
                        <a:spcAft>
                          <a:spcPts val="0"/>
                        </a:spcAft>
                      </a:pPr>
                      <a:r>
                        <a:rPr lang="pt-BR" sz="1100" b="1" kern="1200">
                          <a:solidFill>
                            <a:srgbClr val="000000"/>
                          </a:solidFill>
                          <a:latin typeface="Arial Narrow"/>
                          <a:ea typeface="Times New Roman"/>
                          <a:cs typeface="Times New Roman"/>
                        </a:rPr>
                        <a:t>82.482</a:t>
                      </a:r>
                      <a:r>
                        <a:rPr lang="pt-BR" sz="1100" kern="1200">
                          <a:solidFill>
                            <a:srgbClr val="000000"/>
                          </a:solidFill>
                          <a:latin typeface="Arial Narrow"/>
                          <a:ea typeface="Times New Roman"/>
                          <a:cs typeface="Times New Roman"/>
                        </a:rPr>
                        <a:t> </a:t>
                      </a:r>
                      <a:endParaRPr lang="pt-BR" sz="900">
                        <a:latin typeface="Times New Roman"/>
                        <a:ea typeface="Calibri"/>
                        <a:cs typeface="Times New Roman"/>
                      </a:endParaRPr>
                    </a:p>
                  </a:txBody>
                  <a:tcPr marL="51499" marR="51499" marT="4292" marB="0">
                    <a:lnL>
                      <a:noFill/>
                    </a:lnL>
                    <a:lnR>
                      <a:noFill/>
                    </a:lnR>
                    <a:lnT>
                      <a:noFill/>
                    </a:lnT>
                    <a:lnB>
                      <a:noFill/>
                    </a:lnB>
                    <a:solidFill>
                      <a:srgbClr val="D9D9D9"/>
                    </a:solidFill>
                  </a:tcPr>
                </a:tc>
                <a:tc>
                  <a:txBody>
                    <a:bodyPr/>
                    <a:lstStyle/>
                    <a:p>
                      <a:pPr marR="40005" algn="r">
                        <a:lnSpc>
                          <a:spcPct val="115000"/>
                        </a:lnSpc>
                        <a:spcAft>
                          <a:spcPts val="0"/>
                        </a:spcAft>
                      </a:pPr>
                      <a:r>
                        <a:rPr lang="pt-BR" sz="1100" b="1" kern="1200">
                          <a:solidFill>
                            <a:srgbClr val="000000"/>
                          </a:solidFill>
                          <a:latin typeface="Arial Narrow"/>
                          <a:ea typeface="Times New Roman"/>
                          <a:cs typeface="Times New Roman"/>
                        </a:rPr>
                        <a:t>112.176</a:t>
                      </a:r>
                      <a:endParaRPr lang="pt-BR" sz="900">
                        <a:latin typeface="Times New Roman"/>
                        <a:ea typeface="Calibri"/>
                        <a:cs typeface="Times New Roman"/>
                      </a:endParaRPr>
                    </a:p>
                  </a:txBody>
                  <a:tcPr marL="0" marR="0" marT="0" marB="0">
                    <a:lnL>
                      <a:noFill/>
                    </a:lnL>
                    <a:lnR>
                      <a:noFill/>
                    </a:lnR>
                    <a:lnT>
                      <a:noFill/>
                    </a:lnT>
                    <a:lnB>
                      <a:noFill/>
                    </a:lnB>
                    <a:solidFill>
                      <a:srgbClr val="D9D9D9"/>
                    </a:solidFill>
                  </a:tcPr>
                </a:tc>
                <a:tc>
                  <a:txBody>
                    <a:bodyPr/>
                    <a:lstStyle/>
                    <a:p>
                      <a:pPr marR="40005" algn="r">
                        <a:lnSpc>
                          <a:spcPct val="115000"/>
                        </a:lnSpc>
                        <a:spcAft>
                          <a:spcPts val="0"/>
                        </a:spcAft>
                      </a:pPr>
                      <a:r>
                        <a:rPr lang="pt-BR" sz="1100" b="1" kern="1200">
                          <a:solidFill>
                            <a:srgbClr val="000000"/>
                          </a:solidFill>
                          <a:latin typeface="Arial Narrow"/>
                          <a:ea typeface="Times New Roman"/>
                          <a:cs typeface="Times New Roman"/>
                        </a:rPr>
                        <a:t>36,0</a:t>
                      </a:r>
                      <a:endParaRPr lang="pt-BR" sz="900">
                        <a:latin typeface="Times New Roman"/>
                        <a:ea typeface="Calibri"/>
                        <a:cs typeface="Times New Roman"/>
                      </a:endParaRPr>
                    </a:p>
                  </a:txBody>
                  <a:tcPr marL="0" marR="0" marT="0" marB="0">
                    <a:lnL>
                      <a:noFill/>
                    </a:lnL>
                    <a:lnR>
                      <a:noFill/>
                    </a:lnR>
                    <a:lnT>
                      <a:noFill/>
                    </a:lnT>
                    <a:lnB>
                      <a:noFill/>
                    </a:lnB>
                    <a:solidFill>
                      <a:srgbClr val="D9D9D9"/>
                    </a:solidFill>
                  </a:tcPr>
                </a:tc>
              </a:tr>
              <a:tr h="234746">
                <a:tc>
                  <a:txBody>
                    <a:bodyPr/>
                    <a:lstStyle/>
                    <a:p>
                      <a:pPr algn="just"/>
                      <a:endParaRPr lang="pt-BR" sz="800">
                        <a:latin typeface="Calibri"/>
                        <a:ea typeface="Times New Roman"/>
                      </a:endParaRPr>
                    </a:p>
                  </a:txBody>
                  <a:tcPr marL="51499" marR="51499" marT="4292" marB="0">
                    <a:lnL>
                      <a:noFill/>
                    </a:lnL>
                    <a:lnR>
                      <a:noFill/>
                    </a:lnR>
                    <a:lnT>
                      <a:noFill/>
                    </a:lnT>
                    <a:lnB>
                      <a:noFill/>
                    </a:lnB>
                  </a:tcPr>
                </a:tc>
                <a:tc>
                  <a:txBody>
                    <a:bodyPr/>
                    <a:lstStyle/>
                    <a:p>
                      <a:pPr algn="r">
                        <a:lnSpc>
                          <a:spcPct val="115000"/>
                        </a:lnSpc>
                        <a:spcAft>
                          <a:spcPts val="0"/>
                        </a:spcAft>
                      </a:pPr>
                      <a:r>
                        <a:rPr lang="pt-BR" sz="1100" b="1" kern="1200">
                          <a:solidFill>
                            <a:srgbClr val="000000"/>
                          </a:solidFill>
                          <a:latin typeface="Arial Narrow"/>
                          <a:ea typeface="Times New Roman"/>
                          <a:cs typeface="Times New Roman"/>
                        </a:rPr>
                        <a:t>Total das 7 IES</a:t>
                      </a:r>
                      <a:r>
                        <a:rPr lang="pt-BR" sz="1100" kern="1200">
                          <a:solidFill>
                            <a:srgbClr val="000000"/>
                          </a:solidFill>
                          <a:latin typeface="Arial Narrow"/>
                          <a:ea typeface="Times New Roman"/>
                          <a:cs typeface="Times New Roman"/>
                        </a:rPr>
                        <a:t> </a:t>
                      </a:r>
                      <a:endParaRPr lang="pt-BR" sz="900">
                        <a:latin typeface="Times New Roman"/>
                        <a:ea typeface="Calibri"/>
                        <a:cs typeface="Times New Roman"/>
                      </a:endParaRPr>
                    </a:p>
                  </a:txBody>
                  <a:tcPr marL="51499" marR="51499" marT="4292" marB="0">
                    <a:lnL>
                      <a:noFill/>
                    </a:lnL>
                    <a:lnR>
                      <a:noFill/>
                    </a:lnR>
                    <a:lnT>
                      <a:noFill/>
                    </a:lnT>
                    <a:lnB>
                      <a:noFill/>
                    </a:lnB>
                    <a:solidFill>
                      <a:srgbClr val="BFBFBF"/>
                    </a:solidFill>
                  </a:tcPr>
                </a:tc>
                <a:tc>
                  <a:txBody>
                    <a:bodyPr/>
                    <a:lstStyle/>
                    <a:p>
                      <a:pPr algn="r">
                        <a:lnSpc>
                          <a:spcPct val="115000"/>
                        </a:lnSpc>
                        <a:spcAft>
                          <a:spcPts val="0"/>
                        </a:spcAft>
                      </a:pPr>
                      <a:r>
                        <a:rPr lang="pt-BR" sz="1100" b="1" kern="1200">
                          <a:solidFill>
                            <a:srgbClr val="000000"/>
                          </a:solidFill>
                          <a:latin typeface="Arial Narrow"/>
                          <a:ea typeface="Times New Roman"/>
                          <a:cs typeface="Times New Roman"/>
                        </a:rPr>
                        <a:t>713.531</a:t>
                      </a:r>
                      <a:r>
                        <a:rPr lang="pt-BR" sz="1100" kern="1200">
                          <a:solidFill>
                            <a:srgbClr val="000000"/>
                          </a:solidFill>
                          <a:latin typeface="Arial Narrow"/>
                          <a:ea typeface="Times New Roman"/>
                          <a:cs typeface="Times New Roman"/>
                        </a:rPr>
                        <a:t> </a:t>
                      </a:r>
                      <a:endParaRPr lang="pt-BR" sz="900">
                        <a:latin typeface="Times New Roman"/>
                        <a:ea typeface="Calibri"/>
                        <a:cs typeface="Times New Roman"/>
                      </a:endParaRPr>
                    </a:p>
                  </a:txBody>
                  <a:tcPr marL="51499" marR="51499" marT="4292" marB="0">
                    <a:lnL>
                      <a:noFill/>
                    </a:lnL>
                    <a:lnR>
                      <a:noFill/>
                    </a:lnR>
                    <a:lnT>
                      <a:noFill/>
                    </a:lnT>
                    <a:lnB>
                      <a:noFill/>
                    </a:lnB>
                    <a:solidFill>
                      <a:srgbClr val="BFBFBF"/>
                    </a:solidFill>
                  </a:tcPr>
                </a:tc>
                <a:tc>
                  <a:txBody>
                    <a:bodyPr/>
                    <a:lstStyle/>
                    <a:p>
                      <a:pPr marR="40005" algn="r">
                        <a:lnSpc>
                          <a:spcPct val="115000"/>
                        </a:lnSpc>
                        <a:spcAft>
                          <a:spcPts val="0"/>
                        </a:spcAft>
                      </a:pPr>
                      <a:r>
                        <a:rPr lang="pt-BR" sz="1100" b="1" kern="1200">
                          <a:solidFill>
                            <a:srgbClr val="000000"/>
                          </a:solidFill>
                          <a:latin typeface="Arial Narrow"/>
                          <a:ea typeface="Times New Roman"/>
                          <a:cs typeface="Times New Roman"/>
                        </a:rPr>
                        <a:t>883.521</a:t>
                      </a:r>
                      <a:endParaRPr lang="pt-BR" sz="900">
                        <a:latin typeface="Times New Roman"/>
                        <a:ea typeface="Calibri"/>
                        <a:cs typeface="Times New Roman"/>
                      </a:endParaRPr>
                    </a:p>
                  </a:txBody>
                  <a:tcPr marL="0" marR="0" marT="0" marB="0">
                    <a:lnL>
                      <a:noFill/>
                    </a:lnL>
                    <a:lnR>
                      <a:noFill/>
                    </a:lnR>
                    <a:lnT>
                      <a:noFill/>
                    </a:lnT>
                    <a:lnB>
                      <a:noFill/>
                    </a:lnB>
                    <a:solidFill>
                      <a:srgbClr val="BFBFBF"/>
                    </a:solidFill>
                  </a:tcPr>
                </a:tc>
                <a:tc>
                  <a:txBody>
                    <a:bodyPr/>
                    <a:lstStyle/>
                    <a:p>
                      <a:pPr marR="40005" algn="r">
                        <a:lnSpc>
                          <a:spcPct val="115000"/>
                        </a:lnSpc>
                        <a:spcAft>
                          <a:spcPts val="0"/>
                        </a:spcAft>
                      </a:pPr>
                      <a:r>
                        <a:rPr lang="pt-BR" sz="1100" b="1" kern="1200">
                          <a:solidFill>
                            <a:srgbClr val="000000"/>
                          </a:solidFill>
                          <a:latin typeface="Arial Narrow"/>
                          <a:ea typeface="Times New Roman"/>
                          <a:cs typeface="Times New Roman"/>
                        </a:rPr>
                        <a:t>23,8</a:t>
                      </a:r>
                      <a:endParaRPr lang="pt-BR" sz="900">
                        <a:latin typeface="Times New Roman"/>
                        <a:ea typeface="Calibri"/>
                        <a:cs typeface="Times New Roman"/>
                      </a:endParaRPr>
                    </a:p>
                  </a:txBody>
                  <a:tcPr marL="0" marR="0" marT="0" marB="0">
                    <a:lnL>
                      <a:noFill/>
                    </a:lnL>
                    <a:lnR>
                      <a:noFill/>
                    </a:lnR>
                    <a:lnT>
                      <a:noFill/>
                    </a:lnT>
                    <a:lnB>
                      <a:noFill/>
                    </a:lnB>
                    <a:solidFill>
                      <a:srgbClr val="BFBFBF"/>
                    </a:solidFill>
                  </a:tcPr>
                </a:tc>
              </a:tr>
              <a:tr h="457797">
                <a:tc>
                  <a:txBody>
                    <a:bodyPr/>
                    <a:lstStyle/>
                    <a:p>
                      <a:pPr algn="just"/>
                      <a:endParaRPr lang="pt-BR" sz="800" dirty="0">
                        <a:latin typeface="Calibri"/>
                        <a:ea typeface="Times New Roman"/>
                      </a:endParaRPr>
                    </a:p>
                  </a:txBody>
                  <a:tcPr marL="51499" marR="51499" marT="4292"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100" b="1" kern="1200" dirty="0">
                          <a:solidFill>
                            <a:srgbClr val="000000"/>
                          </a:solidFill>
                          <a:latin typeface="Arial Narrow"/>
                          <a:ea typeface="Times New Roman"/>
                          <a:cs typeface="Times New Roman"/>
                        </a:rPr>
                        <a:t>TOTAL GERAL </a:t>
                      </a:r>
                      <a:r>
                        <a:rPr lang="pt-BR" sz="1100" b="1" kern="1200" dirty="0" smtClean="0">
                          <a:solidFill>
                            <a:srgbClr val="000000"/>
                          </a:solidFill>
                          <a:latin typeface="Arial Narrow"/>
                          <a:ea typeface="Times New Roman"/>
                          <a:cs typeface="Times New Roman"/>
                        </a:rPr>
                        <a:t>DAS </a:t>
                      </a:r>
                      <a:r>
                        <a:rPr lang="pt-BR" sz="1100" b="1" kern="1200" dirty="0">
                          <a:solidFill>
                            <a:srgbClr val="000000"/>
                          </a:solidFill>
                          <a:latin typeface="Arial Narrow"/>
                          <a:ea typeface="Times New Roman"/>
                          <a:cs typeface="Times New Roman"/>
                        </a:rPr>
                        <a:t>IES</a:t>
                      </a:r>
                      <a:r>
                        <a:rPr lang="pt-BR" sz="1100" kern="1200" dirty="0">
                          <a:solidFill>
                            <a:srgbClr val="000000"/>
                          </a:solidFill>
                          <a:latin typeface="Arial Narrow"/>
                          <a:ea typeface="Times New Roman"/>
                          <a:cs typeface="Times New Roman"/>
                        </a:rPr>
                        <a:t> </a:t>
                      </a:r>
                      <a:endParaRPr lang="pt-BR" sz="900" dirty="0">
                        <a:latin typeface="Times New Roman"/>
                        <a:ea typeface="Calibri"/>
                        <a:cs typeface="Times New Roman"/>
                      </a:endParaRPr>
                    </a:p>
                  </a:txBody>
                  <a:tcPr marL="51499" marR="51499" marT="4292" marB="0">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algn="r">
                        <a:lnSpc>
                          <a:spcPct val="115000"/>
                        </a:lnSpc>
                        <a:spcAft>
                          <a:spcPts val="0"/>
                        </a:spcAft>
                      </a:pPr>
                      <a:r>
                        <a:rPr lang="pt-BR" sz="1100" b="1" kern="1200">
                          <a:solidFill>
                            <a:srgbClr val="000000"/>
                          </a:solidFill>
                          <a:latin typeface="Arial Narrow"/>
                          <a:ea typeface="Times New Roman"/>
                          <a:cs typeface="Times New Roman"/>
                        </a:rPr>
                        <a:t>1.153.572</a:t>
                      </a:r>
                      <a:r>
                        <a:rPr lang="pt-BR" sz="1100" kern="1200">
                          <a:solidFill>
                            <a:srgbClr val="000000"/>
                          </a:solidFill>
                          <a:latin typeface="Arial Narrow"/>
                          <a:ea typeface="Times New Roman"/>
                          <a:cs typeface="Times New Roman"/>
                        </a:rPr>
                        <a:t> </a:t>
                      </a:r>
                      <a:endParaRPr lang="pt-BR" sz="900">
                        <a:latin typeface="Times New Roman"/>
                        <a:ea typeface="Calibri"/>
                        <a:cs typeface="Times New Roman"/>
                      </a:endParaRPr>
                    </a:p>
                  </a:txBody>
                  <a:tcPr marL="51499" marR="51499" marT="4292" marB="0">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marR="40005" algn="r">
                        <a:lnSpc>
                          <a:spcPct val="115000"/>
                        </a:lnSpc>
                        <a:spcAft>
                          <a:spcPts val="0"/>
                        </a:spcAft>
                      </a:pPr>
                      <a:r>
                        <a:rPr lang="pt-BR" sz="1100" b="1" kern="1200">
                          <a:solidFill>
                            <a:srgbClr val="000000"/>
                          </a:solidFill>
                          <a:latin typeface="Arial Narrow"/>
                          <a:ea typeface="Times New Roman"/>
                          <a:cs typeface="Times New Roman"/>
                        </a:rPr>
                        <a:t>1.341.842</a:t>
                      </a:r>
                      <a:endParaRPr lang="pt-BR" sz="900">
                        <a:latin typeface="Times New Roman"/>
                        <a:ea typeface="Calibri"/>
                        <a:cs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BFBFBF"/>
                    </a:solidFill>
                  </a:tcPr>
                </a:tc>
                <a:tc>
                  <a:txBody>
                    <a:bodyPr/>
                    <a:lstStyle/>
                    <a:p>
                      <a:pPr marR="40005" algn="r">
                        <a:lnSpc>
                          <a:spcPct val="115000"/>
                        </a:lnSpc>
                        <a:spcAft>
                          <a:spcPts val="0"/>
                        </a:spcAft>
                      </a:pPr>
                      <a:r>
                        <a:rPr lang="pt-BR" sz="1100" b="1" kern="1200" dirty="0">
                          <a:solidFill>
                            <a:srgbClr val="000000"/>
                          </a:solidFill>
                          <a:latin typeface="Arial Narrow"/>
                          <a:ea typeface="Times New Roman"/>
                          <a:cs typeface="Times New Roman"/>
                        </a:rPr>
                        <a:t>16,3</a:t>
                      </a:r>
                      <a:endParaRPr lang="pt-BR" sz="900" dirty="0">
                        <a:latin typeface="Times New Roman"/>
                        <a:ea typeface="Calibri"/>
                        <a:cs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BFBFBF"/>
                    </a:solid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282" y="500042"/>
            <a:ext cx="6000792" cy="796086"/>
          </a:xfrm>
        </p:spPr>
        <p:txBody>
          <a:bodyPr>
            <a:normAutofit/>
          </a:bodyPr>
          <a:lstStyle/>
          <a:p>
            <a:pPr algn="ctr"/>
            <a:r>
              <a:rPr lang="pt-BR" sz="4000" b="1" dirty="0" smtClean="0">
                <a:solidFill>
                  <a:schemeClr val="tx1"/>
                </a:solidFill>
              </a:rPr>
              <a:t>LICENCIATURAS</a:t>
            </a:r>
            <a:endParaRPr lang="pt-BR" sz="4000" b="1" dirty="0">
              <a:solidFill>
                <a:schemeClr val="tx1"/>
              </a:solidFill>
            </a:endParaRPr>
          </a:p>
        </p:txBody>
      </p:sp>
      <p:sp>
        <p:nvSpPr>
          <p:cNvPr id="3" name="Espaço Reservado para Conteúdo 2"/>
          <p:cNvSpPr>
            <a:spLocks noGrp="1"/>
          </p:cNvSpPr>
          <p:nvPr>
            <p:ph idx="1"/>
          </p:nvPr>
        </p:nvSpPr>
        <p:spPr>
          <a:xfrm>
            <a:off x="457200" y="1357298"/>
            <a:ext cx="8229600" cy="4967302"/>
          </a:xfrm>
        </p:spPr>
        <p:txBody>
          <a:bodyPr>
            <a:normAutofit lnSpcReduction="10000"/>
          </a:bodyPr>
          <a:lstStyle/>
          <a:p>
            <a:pPr>
              <a:buNone/>
            </a:pPr>
            <a:r>
              <a:rPr lang="pt-BR" sz="2000" b="1" dirty="0" smtClean="0">
                <a:latin typeface="Arial Narrow" pitchFamily="34" charset="0"/>
              </a:rPr>
              <a:t>DOIS ESTUDOS FORAM APRESENTADOS NO SEMINÁRIO</a:t>
            </a:r>
          </a:p>
          <a:p>
            <a:pPr>
              <a:buNone/>
            </a:pPr>
            <a:endParaRPr lang="pt-BR" sz="2000" b="1" dirty="0" smtClean="0">
              <a:latin typeface="Arial Narrow" pitchFamily="34" charset="0"/>
            </a:endParaRPr>
          </a:p>
          <a:p>
            <a:pPr marL="457200" indent="-457200" algn="just">
              <a:buNone/>
            </a:pPr>
            <a:r>
              <a:rPr lang="pt-BR" sz="2000" dirty="0" smtClean="0">
                <a:latin typeface="Arial Narrow" pitchFamily="34" charset="0"/>
              </a:rPr>
              <a:t>1.    </a:t>
            </a:r>
            <a:r>
              <a:rPr lang="pt-BR" sz="2000" dirty="0" smtClean="0">
                <a:latin typeface="Arial Narrow" pitchFamily="34" charset="0"/>
              </a:rPr>
              <a:t>Uma </a:t>
            </a:r>
            <a:r>
              <a:rPr lang="pt-BR" sz="2000" dirty="0" smtClean="0">
                <a:latin typeface="Arial Narrow" pitchFamily="34" charset="0"/>
              </a:rPr>
              <a:t>análise da expansão dos cursos presenciais de licenciatura no período 2003-2010, considerando a distribuição de matrículas e as formas de organização institucional e utilizando como procedimentos metodológicos a análise de literatura e documental.</a:t>
            </a:r>
          </a:p>
          <a:p>
            <a:pPr algn="r">
              <a:buNone/>
            </a:pPr>
            <a:r>
              <a:rPr lang="pt-BR" sz="1100" dirty="0" smtClean="0">
                <a:solidFill>
                  <a:schemeClr val="bg2">
                    <a:lumMod val="50000"/>
                  </a:schemeClr>
                </a:solidFill>
                <a:latin typeface="+mj-lt"/>
              </a:rPr>
              <a:t>EXPANSÃO E DIVERSIFICAÇÃO DOS CURSOS DE LICENCIATURA NO BRASIL (2003-2010)</a:t>
            </a:r>
          </a:p>
          <a:p>
            <a:pPr algn="r">
              <a:buNone/>
            </a:pPr>
            <a:r>
              <a:rPr lang="pt-BR" sz="1100" i="1" dirty="0" smtClean="0">
                <a:solidFill>
                  <a:schemeClr val="bg2">
                    <a:lumMod val="50000"/>
                  </a:schemeClr>
                </a:solidFill>
                <a:latin typeface="+mj-lt"/>
              </a:rPr>
              <a:t>Maria Paula de Melo P. Pinheiro, Alda Maria Duarte Araújo Castro, Maria </a:t>
            </a:r>
            <a:r>
              <a:rPr lang="pt-BR" sz="1100" i="1" dirty="0" err="1" smtClean="0">
                <a:solidFill>
                  <a:schemeClr val="bg2">
                    <a:lumMod val="50000"/>
                  </a:schemeClr>
                </a:solidFill>
                <a:latin typeface="+mj-lt"/>
              </a:rPr>
              <a:t>Goretti</a:t>
            </a:r>
            <a:r>
              <a:rPr lang="pt-BR" sz="1100" i="1" dirty="0" smtClean="0">
                <a:solidFill>
                  <a:schemeClr val="bg2">
                    <a:lumMod val="50000"/>
                  </a:schemeClr>
                </a:solidFill>
                <a:latin typeface="+mj-lt"/>
              </a:rPr>
              <a:t> Cabral Barbalho</a:t>
            </a:r>
          </a:p>
          <a:p>
            <a:pPr algn="r">
              <a:buNone/>
            </a:pPr>
            <a:endParaRPr lang="pt-BR" sz="2000" dirty="0" smtClean="0">
              <a:latin typeface="Arial Narrow" pitchFamily="34" charset="0"/>
            </a:endParaRPr>
          </a:p>
          <a:p>
            <a:pPr marL="457200" indent="-457200" algn="just">
              <a:buNone/>
            </a:pPr>
            <a:r>
              <a:rPr lang="pt-BR" sz="2000" dirty="0" smtClean="0">
                <a:latin typeface="Arial Narrow" pitchFamily="34" charset="0"/>
              </a:rPr>
              <a:t>2.     </a:t>
            </a:r>
            <a:r>
              <a:rPr lang="pt-BR" sz="2000" dirty="0" smtClean="0">
                <a:latin typeface="Arial Narrow" pitchFamily="34" charset="0"/>
              </a:rPr>
              <a:t>Pesquisa </a:t>
            </a:r>
            <a:r>
              <a:rPr lang="pt-BR" sz="2000" dirty="0" smtClean="0">
                <a:latin typeface="Arial Narrow" pitchFamily="34" charset="0"/>
              </a:rPr>
              <a:t>sobre como o IFRJ está enfrentando a obrigatoriedade legal de oferecer cursos de licenciatura. Trata-se de um estudo de caso, de natureza qualitativa, sendo sujeitos de pesquisa os professores das disciplinas pedagógicas e coordenadores e utilizando o questionário, a entrevista </a:t>
            </a:r>
            <a:r>
              <a:rPr lang="pt-BR" sz="2000" dirty="0" err="1" smtClean="0">
                <a:latin typeface="Arial Narrow" pitchFamily="34" charset="0"/>
              </a:rPr>
              <a:t>semiestruturada</a:t>
            </a:r>
            <a:r>
              <a:rPr lang="pt-BR" sz="2000" dirty="0" smtClean="0">
                <a:latin typeface="Arial Narrow" pitchFamily="34" charset="0"/>
              </a:rPr>
              <a:t> e caderno de campo.</a:t>
            </a:r>
          </a:p>
          <a:p>
            <a:pPr algn="r">
              <a:buNone/>
            </a:pPr>
            <a:r>
              <a:rPr lang="pt-BR" sz="1100" dirty="0" smtClean="0">
                <a:solidFill>
                  <a:schemeClr val="bg2">
                    <a:lumMod val="50000"/>
                  </a:schemeClr>
                </a:solidFill>
                <a:latin typeface="+mj-lt"/>
              </a:rPr>
              <a:t>FORMAÇÃO DE PROFESSORES NO IFRJ: PRIMEIRAS APROXIMAÇÕES.</a:t>
            </a:r>
          </a:p>
          <a:p>
            <a:pPr algn="r">
              <a:buNone/>
            </a:pPr>
            <a:r>
              <a:rPr lang="pt-BR" sz="1100" i="1" dirty="0" smtClean="0">
                <a:solidFill>
                  <a:schemeClr val="bg2">
                    <a:lumMod val="50000"/>
                  </a:schemeClr>
                </a:solidFill>
                <a:latin typeface="+mj-lt"/>
              </a:rPr>
              <a:t>Iná Jana Souza de Aquino, </a:t>
            </a:r>
            <a:r>
              <a:rPr lang="pt-BR" sz="1100" i="1" dirty="0" err="1" smtClean="0">
                <a:solidFill>
                  <a:schemeClr val="bg2">
                    <a:lumMod val="50000"/>
                  </a:schemeClr>
                </a:solidFill>
                <a:latin typeface="+mj-lt"/>
              </a:rPr>
              <a:t>Celia</a:t>
            </a:r>
            <a:r>
              <a:rPr lang="pt-BR" sz="1100" i="1" dirty="0" smtClean="0">
                <a:solidFill>
                  <a:schemeClr val="bg2">
                    <a:lumMod val="50000"/>
                  </a:schemeClr>
                </a:solidFill>
                <a:latin typeface="+mj-lt"/>
              </a:rPr>
              <a:t> Regina </a:t>
            </a:r>
            <a:r>
              <a:rPr lang="pt-BR" sz="1100" i="1" dirty="0" err="1" smtClean="0">
                <a:solidFill>
                  <a:schemeClr val="bg2">
                    <a:lumMod val="50000"/>
                  </a:schemeClr>
                </a:solidFill>
                <a:latin typeface="+mj-lt"/>
              </a:rPr>
              <a:t>Otranto</a:t>
            </a:r>
            <a:r>
              <a:rPr lang="pt-BR" sz="1100" i="1" dirty="0" smtClean="0">
                <a:solidFill>
                  <a:schemeClr val="bg2">
                    <a:lumMod val="50000"/>
                  </a:schemeClr>
                </a:solidFill>
                <a:latin typeface="+mj-lt"/>
              </a:rPr>
              <a:t> </a:t>
            </a:r>
            <a:endParaRPr lang="pt-BR" sz="1100" dirty="0" smtClean="0">
              <a:solidFill>
                <a:schemeClr val="bg2">
                  <a:lumMod val="50000"/>
                </a:schemeClr>
              </a:solidFill>
              <a:latin typeface="+mj-lt"/>
            </a:endParaRPr>
          </a:p>
          <a:p>
            <a:pPr algn="r">
              <a:buNone/>
            </a:pPr>
            <a:r>
              <a:rPr lang="pt-BR" sz="1200" i="1" dirty="0" smtClean="0">
                <a:solidFill>
                  <a:schemeClr val="bg2">
                    <a:lumMod val="50000"/>
                  </a:schemeClr>
                </a:solidFill>
                <a:latin typeface="+mj-lt"/>
              </a:rPr>
              <a:t> </a:t>
            </a:r>
            <a:endParaRPr lang="pt-BR" sz="1200" dirty="0" smtClean="0">
              <a:solidFill>
                <a:schemeClr val="bg2">
                  <a:lumMod val="50000"/>
                </a:schemeClr>
              </a:solidFill>
              <a:latin typeface="+mj-lt"/>
            </a:endParaRPr>
          </a:p>
          <a:p>
            <a:pPr marL="457200" indent="-457200">
              <a:buFont typeface="+mj-lt"/>
              <a:buAutoNum type="arabicPeriod"/>
            </a:pPr>
            <a:endParaRPr lang="pt-BR" sz="2000" dirty="0" smtClean="0">
              <a:latin typeface="Arial Narrow"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3200" b="1" dirty="0" smtClean="0">
                <a:solidFill>
                  <a:schemeClr val="tx1"/>
                </a:solidFill>
                <a:latin typeface="Arial Narrow" pitchFamily="34" charset="0"/>
              </a:rPr>
              <a:t>ANÁLISE DA EXPANSÃO DOS CURSOS PRESENCIAIS DE LICENCIATURA NO PERÍODO 2003-2010</a:t>
            </a:r>
            <a:endParaRPr lang="pt-BR" sz="3200" b="1" dirty="0">
              <a:solidFill>
                <a:schemeClr val="tx1"/>
              </a:solidFill>
            </a:endParaRPr>
          </a:p>
        </p:txBody>
      </p:sp>
      <p:sp>
        <p:nvSpPr>
          <p:cNvPr id="3" name="Espaço Reservado para Conteúdo 2"/>
          <p:cNvSpPr>
            <a:spLocks noGrp="1"/>
          </p:cNvSpPr>
          <p:nvPr>
            <p:ph idx="1"/>
          </p:nvPr>
        </p:nvSpPr>
        <p:spPr>
          <a:xfrm>
            <a:off x="500034" y="2143116"/>
            <a:ext cx="8229600" cy="4389120"/>
          </a:xfrm>
        </p:spPr>
        <p:txBody>
          <a:bodyPr>
            <a:normAutofit/>
          </a:bodyPr>
          <a:lstStyle/>
          <a:p>
            <a:pPr algn="just"/>
            <a:r>
              <a:rPr lang="pt-BR" sz="1900" dirty="0" smtClean="0">
                <a:latin typeface="Arial Narrow" pitchFamily="34" charset="0"/>
              </a:rPr>
              <a:t>O estudo analisa a expansão do ensino superior em cursos presenciais de licenciatura no Brasil, considerando a distribuição das matrículas e as formas de organização</a:t>
            </a:r>
            <a:r>
              <a:rPr lang="pt-BR" sz="1900" dirty="0" smtClean="0">
                <a:latin typeface="Arial Narrow" pitchFamily="34" charset="0"/>
              </a:rPr>
              <a:t>.</a:t>
            </a:r>
          </a:p>
          <a:p>
            <a:pPr algn="just"/>
            <a:endParaRPr lang="pt-BR" sz="1900" dirty="0" smtClean="0">
              <a:latin typeface="Arial Narrow" pitchFamily="34" charset="0"/>
            </a:endParaRPr>
          </a:p>
          <a:p>
            <a:pPr algn="just"/>
            <a:r>
              <a:rPr lang="pt-BR" sz="1900" b="1" dirty="0" smtClean="0">
                <a:latin typeface="Arial Narrow" pitchFamily="34" charset="0"/>
              </a:rPr>
              <a:t>Procedimentos metodológicos</a:t>
            </a:r>
            <a:r>
              <a:rPr lang="pt-BR" sz="1900" dirty="0" smtClean="0">
                <a:latin typeface="Arial Narrow" pitchFamily="34" charset="0"/>
              </a:rPr>
              <a:t>: análise da literatura e documental, bem como a elaboração de séries históricas a partir dos dados do </a:t>
            </a:r>
            <a:r>
              <a:rPr lang="pt-BR" sz="1900" dirty="0" err="1" smtClean="0">
                <a:latin typeface="Arial Narrow" pitchFamily="34" charset="0"/>
              </a:rPr>
              <a:t>Inep</a:t>
            </a:r>
            <a:r>
              <a:rPr lang="pt-BR" sz="1900" dirty="0" smtClean="0">
                <a:latin typeface="Arial Narrow" pitchFamily="34" charset="0"/>
              </a:rPr>
              <a:t>.</a:t>
            </a:r>
          </a:p>
          <a:p>
            <a:pPr algn="just"/>
            <a:endParaRPr lang="pt-BR" sz="1900" dirty="0" smtClean="0">
              <a:latin typeface="Arial Narrow" pitchFamily="34" charset="0"/>
            </a:endParaRPr>
          </a:p>
          <a:p>
            <a:pPr algn="just"/>
            <a:r>
              <a:rPr lang="pt-BR" sz="1900" b="1" dirty="0" smtClean="0">
                <a:latin typeface="Arial Narrow" pitchFamily="34" charset="0"/>
              </a:rPr>
              <a:t>Conclusão</a:t>
            </a:r>
            <a:r>
              <a:rPr lang="pt-BR" sz="1900" dirty="0" smtClean="0">
                <a:latin typeface="Arial Narrow" pitchFamily="34" charset="0"/>
              </a:rPr>
              <a:t>: tendência de deslocar o lócus da formação de professores, antes prioridade no âmbito universitário, para outras formas de instituições de ensino superior, de organização e formato diferenciado, possibilitando uma formação mais rápida e flexível, com repercussões na qualidade da formação.</a:t>
            </a:r>
          </a:p>
          <a:p>
            <a:pPr algn="just"/>
            <a:endParaRPr lang="pt-BR" sz="1100" dirty="0" smtClean="0">
              <a:latin typeface="Arial Narrow" pitchFamily="34" charset="0"/>
            </a:endParaRPr>
          </a:p>
          <a:p>
            <a:pPr algn="r">
              <a:buNone/>
            </a:pPr>
            <a:r>
              <a:rPr lang="pt-BR" sz="1100" dirty="0" smtClean="0">
                <a:solidFill>
                  <a:schemeClr val="bg2">
                    <a:lumMod val="50000"/>
                  </a:schemeClr>
                </a:solidFill>
                <a:latin typeface="+mj-lt"/>
              </a:rPr>
              <a:t>EXPANSÃO E DIVERSIFICAÇÃO DOS CURSOS DE LICENCIATURA NO BRASIL (2003-2010)</a:t>
            </a:r>
          </a:p>
          <a:p>
            <a:pPr algn="r">
              <a:buNone/>
            </a:pPr>
            <a:r>
              <a:rPr lang="pt-BR" sz="1100" i="1" dirty="0" smtClean="0">
                <a:solidFill>
                  <a:schemeClr val="bg2">
                    <a:lumMod val="50000"/>
                  </a:schemeClr>
                </a:solidFill>
                <a:latin typeface="+mj-lt"/>
              </a:rPr>
              <a:t>Maria Paula de Melo P. Pinheiro, Alda Maria Duarte Araújo Castro, Maria </a:t>
            </a:r>
            <a:r>
              <a:rPr lang="pt-BR" sz="1100" i="1" dirty="0" err="1" smtClean="0">
                <a:solidFill>
                  <a:schemeClr val="bg2">
                    <a:lumMod val="50000"/>
                  </a:schemeClr>
                </a:solidFill>
                <a:latin typeface="+mj-lt"/>
              </a:rPr>
              <a:t>Goretti</a:t>
            </a:r>
            <a:r>
              <a:rPr lang="pt-BR" sz="1100" i="1" dirty="0" smtClean="0">
                <a:solidFill>
                  <a:schemeClr val="bg2">
                    <a:lumMod val="50000"/>
                  </a:schemeClr>
                </a:solidFill>
                <a:latin typeface="+mj-lt"/>
              </a:rPr>
              <a:t> Cabral Barbalho</a:t>
            </a:r>
            <a:endParaRPr lang="pt-BR" sz="1100" dirty="0" smtClean="0">
              <a:solidFill>
                <a:schemeClr val="bg2">
                  <a:lumMod val="50000"/>
                </a:schemeClr>
              </a:solidFill>
              <a:latin typeface="+mj-lt"/>
            </a:endParaRPr>
          </a:p>
          <a:p>
            <a:pPr algn="just"/>
            <a:endParaRPr lang="pt-BR" dirty="0" smtClean="0">
              <a:latin typeface="Arial Narrow" pitchFamily="34" charset="0"/>
            </a:endParaRPr>
          </a:p>
          <a:p>
            <a:pPr algn="just"/>
            <a:endParaRPr lang="pt-BR" dirty="0">
              <a:latin typeface="Arial Narrow"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796086"/>
          </a:xfrm>
        </p:spPr>
        <p:txBody>
          <a:bodyPr>
            <a:normAutofit/>
          </a:bodyPr>
          <a:lstStyle/>
          <a:p>
            <a:pPr algn="ctr"/>
            <a:r>
              <a:rPr lang="pt-BR" sz="3600" b="1" dirty="0" smtClean="0">
                <a:solidFill>
                  <a:schemeClr val="tx1"/>
                </a:solidFill>
              </a:rPr>
              <a:t>FORMAÇÃO DE PROFESSORES NO IFRJ</a:t>
            </a:r>
            <a:endParaRPr lang="pt-BR" sz="3600" b="1" dirty="0">
              <a:solidFill>
                <a:schemeClr val="tx1"/>
              </a:solidFill>
            </a:endParaRPr>
          </a:p>
        </p:txBody>
      </p:sp>
      <p:sp>
        <p:nvSpPr>
          <p:cNvPr id="3" name="Espaço Reservado para Conteúdo 2"/>
          <p:cNvSpPr>
            <a:spLocks noGrp="1"/>
          </p:cNvSpPr>
          <p:nvPr>
            <p:ph idx="1"/>
          </p:nvPr>
        </p:nvSpPr>
        <p:spPr/>
        <p:txBody>
          <a:bodyPr>
            <a:normAutofit lnSpcReduction="10000"/>
          </a:bodyPr>
          <a:lstStyle/>
          <a:p>
            <a:r>
              <a:rPr lang="pt-BR" dirty="0" smtClean="0">
                <a:latin typeface="Arial Narrow" pitchFamily="34" charset="0"/>
              </a:rPr>
              <a:t>O objetivo central da  pesquisa : verificar como o IFRJ está enfrentando a obrigatoriedade legal de oferecer cursos de licenciatura.</a:t>
            </a:r>
          </a:p>
          <a:p>
            <a:pPr algn="just"/>
            <a:r>
              <a:rPr lang="pt-BR" dirty="0" smtClean="0">
                <a:latin typeface="Arial Narrow" pitchFamily="34" charset="0"/>
              </a:rPr>
              <a:t>Pesquisa qualitativa, estudo de caso tendo como instrumentos de coleta de dados: entrevistas com os coordenadores dos cursos de Licenciatura e questionários direcionados para professores das disciplinas pedagógicas. Análise de documentos do IFRJ e  bibliografia correlata. </a:t>
            </a:r>
          </a:p>
          <a:p>
            <a:pPr algn="just"/>
            <a:endParaRPr lang="pt-BR" dirty="0" smtClean="0">
              <a:latin typeface="Arial Narrow" pitchFamily="34" charset="0"/>
            </a:endParaRPr>
          </a:p>
          <a:p>
            <a:pPr algn="r">
              <a:buNone/>
            </a:pPr>
            <a:r>
              <a:rPr lang="pt-BR" sz="1200" i="1" dirty="0" smtClean="0">
                <a:solidFill>
                  <a:schemeClr val="bg2">
                    <a:lumMod val="50000"/>
                  </a:schemeClr>
                </a:solidFill>
                <a:latin typeface="+mj-lt"/>
              </a:rPr>
              <a:t> </a:t>
            </a:r>
            <a:endParaRPr lang="pt-BR" sz="1200" dirty="0" smtClean="0">
              <a:solidFill>
                <a:schemeClr val="bg2">
                  <a:lumMod val="50000"/>
                </a:schemeClr>
              </a:solidFill>
              <a:latin typeface="+mj-lt"/>
            </a:endParaRPr>
          </a:p>
          <a:p>
            <a:pPr algn="r">
              <a:buNone/>
            </a:pPr>
            <a:r>
              <a:rPr lang="pt-BR" sz="1100" dirty="0" smtClean="0">
                <a:solidFill>
                  <a:schemeClr val="bg2">
                    <a:lumMod val="50000"/>
                  </a:schemeClr>
                </a:solidFill>
                <a:latin typeface="+mj-lt"/>
              </a:rPr>
              <a:t>FORMAÇÃO DE PROFESSORES NO IFRJ: PRIMEIRAS APROXIMAÇÕES.</a:t>
            </a:r>
          </a:p>
          <a:p>
            <a:pPr algn="r">
              <a:buNone/>
            </a:pPr>
            <a:r>
              <a:rPr lang="pt-BR" sz="1100" i="1" dirty="0" smtClean="0">
                <a:solidFill>
                  <a:schemeClr val="bg2">
                    <a:lumMod val="50000"/>
                  </a:schemeClr>
                </a:solidFill>
                <a:latin typeface="+mj-lt"/>
              </a:rPr>
              <a:t>Iná Jana Souza de Aquino, </a:t>
            </a:r>
            <a:r>
              <a:rPr lang="pt-BR" sz="1100" i="1" dirty="0" err="1" smtClean="0">
                <a:solidFill>
                  <a:schemeClr val="bg2">
                    <a:lumMod val="50000"/>
                  </a:schemeClr>
                </a:solidFill>
                <a:latin typeface="+mj-lt"/>
              </a:rPr>
              <a:t>Celia</a:t>
            </a:r>
            <a:r>
              <a:rPr lang="pt-BR" sz="1100" i="1" dirty="0" smtClean="0">
                <a:solidFill>
                  <a:schemeClr val="bg2">
                    <a:lumMod val="50000"/>
                  </a:schemeClr>
                </a:solidFill>
                <a:latin typeface="+mj-lt"/>
              </a:rPr>
              <a:t> Regina </a:t>
            </a:r>
            <a:r>
              <a:rPr lang="pt-BR" sz="1100" i="1" dirty="0" err="1" smtClean="0">
                <a:solidFill>
                  <a:schemeClr val="bg2">
                    <a:lumMod val="50000"/>
                  </a:schemeClr>
                </a:solidFill>
                <a:latin typeface="+mj-lt"/>
              </a:rPr>
              <a:t>Otranto</a:t>
            </a:r>
            <a:r>
              <a:rPr lang="pt-BR" sz="1100" i="1" dirty="0" smtClean="0">
                <a:solidFill>
                  <a:schemeClr val="bg2">
                    <a:lumMod val="50000"/>
                  </a:schemeClr>
                </a:solidFill>
                <a:latin typeface="+mj-lt"/>
              </a:rPr>
              <a:t> </a:t>
            </a:r>
            <a:endParaRPr lang="pt-BR" sz="1100" dirty="0" smtClean="0">
              <a:solidFill>
                <a:schemeClr val="bg2">
                  <a:lumMod val="50000"/>
                </a:schemeClr>
              </a:solidFill>
              <a:latin typeface="+mj-lt"/>
            </a:endParaRPr>
          </a:p>
          <a:p>
            <a:pPr algn="r">
              <a:buNone/>
            </a:pPr>
            <a:endParaRPr lang="pt-BR" sz="1200" dirty="0">
              <a:solidFill>
                <a:schemeClr val="bg2">
                  <a:lumMod val="50000"/>
                </a:schemeClr>
              </a:solidFill>
              <a:latin typeface="+mj-lt"/>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7115196" cy="724648"/>
          </a:xfrm>
        </p:spPr>
        <p:txBody>
          <a:bodyPr>
            <a:normAutofit fontScale="90000"/>
          </a:bodyPr>
          <a:lstStyle/>
          <a:p>
            <a:pPr lvl="0"/>
            <a:r>
              <a:rPr lang="pt-BR" sz="3600" dirty="0" smtClean="0"/>
              <a:t/>
            </a:r>
            <a:br>
              <a:rPr lang="pt-BR" sz="3600" dirty="0" smtClean="0"/>
            </a:br>
            <a:r>
              <a:rPr lang="pt-BR" sz="3600" b="1" dirty="0" smtClean="0">
                <a:solidFill>
                  <a:schemeClr val="tx1"/>
                </a:solidFill>
              </a:rPr>
              <a:t>FORMAÇÃO DE PROFESSORES NO IFRJ</a:t>
            </a:r>
            <a:endParaRPr lang="pt-BR" sz="3600" dirty="0"/>
          </a:p>
        </p:txBody>
      </p:sp>
      <p:sp>
        <p:nvSpPr>
          <p:cNvPr id="3" name="Espaço Reservado para Conteúdo 2"/>
          <p:cNvSpPr>
            <a:spLocks noGrp="1"/>
          </p:cNvSpPr>
          <p:nvPr>
            <p:ph idx="1"/>
          </p:nvPr>
        </p:nvSpPr>
        <p:spPr/>
        <p:txBody>
          <a:bodyPr>
            <a:normAutofit fontScale="92500"/>
          </a:bodyPr>
          <a:lstStyle/>
          <a:p>
            <a:pPr lvl="0"/>
            <a:r>
              <a:rPr lang="pt-BR" sz="2400" dirty="0" smtClean="0">
                <a:latin typeface="Arial Narrow" pitchFamily="34" charset="0"/>
              </a:rPr>
              <a:t>A formação acadêmica dos professores das disciplinas pedagógicas e dos coordenadores das licenciaturas. </a:t>
            </a:r>
          </a:p>
          <a:p>
            <a:pPr lvl="0"/>
            <a:r>
              <a:rPr lang="en-US" sz="2400" dirty="0" smtClean="0">
                <a:latin typeface="Arial Narrow" pitchFamily="34" charset="0"/>
              </a:rPr>
              <a:t>Regime de </a:t>
            </a:r>
            <a:r>
              <a:rPr lang="pt-BR" sz="2400" dirty="0" smtClean="0">
                <a:latin typeface="Arial Narrow" pitchFamily="34" charset="0"/>
              </a:rPr>
              <a:t>trabalho</a:t>
            </a:r>
            <a:r>
              <a:rPr lang="en-US" sz="2400" dirty="0" smtClean="0">
                <a:latin typeface="Arial Narrow" pitchFamily="34" charset="0"/>
              </a:rPr>
              <a:t> dos </a:t>
            </a:r>
            <a:r>
              <a:rPr lang="pt-BR" sz="2400" dirty="0" smtClean="0">
                <a:latin typeface="Arial Narrow" pitchFamily="34" charset="0"/>
              </a:rPr>
              <a:t>docentes</a:t>
            </a:r>
            <a:r>
              <a:rPr lang="en-US" sz="2400" dirty="0" smtClean="0">
                <a:latin typeface="Arial Narrow" pitchFamily="34" charset="0"/>
              </a:rPr>
              <a:t> das </a:t>
            </a:r>
            <a:r>
              <a:rPr lang="pt-BR" sz="2400" dirty="0" smtClean="0">
                <a:latin typeface="Arial Narrow" pitchFamily="34" charset="0"/>
              </a:rPr>
              <a:t>disciplinas pedagógicas</a:t>
            </a:r>
            <a:r>
              <a:rPr lang="en-US" sz="2400" dirty="0" smtClean="0">
                <a:latin typeface="Arial Narrow" pitchFamily="34" charset="0"/>
              </a:rPr>
              <a:t> do IFRJ e dos </a:t>
            </a:r>
            <a:r>
              <a:rPr lang="pt-BR" sz="2400" dirty="0" smtClean="0">
                <a:latin typeface="Arial Narrow" pitchFamily="34" charset="0"/>
              </a:rPr>
              <a:t>coordenadores</a:t>
            </a:r>
            <a:r>
              <a:rPr lang="en-US" sz="2400" dirty="0" smtClean="0">
                <a:latin typeface="Arial Narrow" pitchFamily="34" charset="0"/>
              </a:rPr>
              <a:t> das </a:t>
            </a:r>
            <a:r>
              <a:rPr lang="pt-BR" sz="2400" dirty="0" smtClean="0">
                <a:latin typeface="Arial Narrow" pitchFamily="34" charset="0"/>
              </a:rPr>
              <a:t>licenciaturas: ensino, pesquisa e extensão e verticalização do trabalho docente</a:t>
            </a:r>
          </a:p>
          <a:p>
            <a:pPr lvl="0"/>
            <a:r>
              <a:rPr lang="pt-BR" sz="2400" dirty="0" smtClean="0">
                <a:latin typeface="Arial Narrow" pitchFamily="34" charset="0"/>
              </a:rPr>
              <a:t>Processo de escolha dos cursos de licenciatura: motivações e participação.</a:t>
            </a:r>
          </a:p>
          <a:p>
            <a:r>
              <a:rPr lang="pt-BR" sz="2400" dirty="0" smtClean="0">
                <a:latin typeface="Arial Narrow" pitchFamily="34" charset="0"/>
              </a:rPr>
              <a:t>Elaboração do PPP dos Cursos: processo de elaboração, participantes e concepção dos cursos.</a:t>
            </a:r>
          </a:p>
          <a:p>
            <a:pPr lvl="0"/>
            <a:r>
              <a:rPr lang="pt-BR" sz="2400" dirty="0" smtClean="0">
                <a:latin typeface="Arial Narrow" pitchFamily="34" charset="0"/>
              </a:rPr>
              <a:t>Estágio supervisionado</a:t>
            </a:r>
          </a:p>
          <a:p>
            <a:pPr lvl="0"/>
            <a:r>
              <a:rPr lang="pt-BR" sz="2400" dirty="0" smtClean="0">
                <a:latin typeface="Arial Narrow" pitchFamily="34" charset="0"/>
              </a:rPr>
              <a:t>Evasão</a:t>
            </a:r>
          </a:p>
          <a:p>
            <a:r>
              <a:rPr lang="pt-BR" sz="2400" dirty="0" err="1" smtClean="0">
                <a:latin typeface="Arial Narrow" pitchFamily="34" charset="0"/>
              </a:rPr>
              <a:t>Infraestrutura</a:t>
            </a:r>
            <a:r>
              <a:rPr lang="pt-BR" sz="2400" dirty="0" smtClean="0">
                <a:latin typeface="Arial Narrow" pitchFamily="34" charset="0"/>
              </a:rPr>
              <a:t>: biblioteca e laboratórios </a:t>
            </a:r>
          </a:p>
          <a:p>
            <a:pPr lvl="0"/>
            <a:endParaRPr lang="pt-BR" sz="2400" dirty="0" smtClean="0">
              <a:latin typeface="Arial Narrow" pitchFamily="34" charset="0"/>
            </a:endParaRPr>
          </a:p>
          <a:p>
            <a:endParaRPr lang="pt-BR" dirty="0" smtClean="0"/>
          </a:p>
          <a:p>
            <a:pPr lvl="0"/>
            <a:endParaRPr lang="pt-BR" dirty="0" smtClean="0"/>
          </a:p>
          <a:p>
            <a:endParaRPr lang="pt-BR" dirty="0"/>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785794"/>
            <a:ext cx="8305800" cy="938962"/>
          </a:xfrm>
        </p:spPr>
        <p:txBody>
          <a:bodyPr>
            <a:normAutofit fontScale="90000"/>
          </a:bodyPr>
          <a:lstStyle/>
          <a:p>
            <a:pPr lvl="0" algn="ctr" fontAlgn="base">
              <a:spcAft>
                <a:spcPct val="0"/>
              </a:spcAft>
            </a:pPr>
            <a:r>
              <a:rPr lang="pt-BR" sz="2000" b="1" dirty="0" smtClean="0">
                <a:solidFill>
                  <a:schemeClr val="tx1"/>
                </a:solidFill>
                <a:latin typeface="Arial" pitchFamily="34" charset="0"/>
                <a:ea typeface="Times New Roman" pitchFamily="18" charset="0"/>
                <a:cs typeface="Arial" pitchFamily="34" charset="0"/>
              </a:rPr>
              <a:t/>
            </a:r>
            <a:br>
              <a:rPr lang="pt-BR" sz="2000" b="1" dirty="0" smtClean="0">
                <a:solidFill>
                  <a:schemeClr val="tx1"/>
                </a:solidFill>
                <a:latin typeface="Arial" pitchFamily="34" charset="0"/>
                <a:ea typeface="Times New Roman" pitchFamily="18" charset="0"/>
                <a:cs typeface="Arial" pitchFamily="34" charset="0"/>
              </a:rPr>
            </a:br>
            <a:r>
              <a:rPr lang="pt-BR" sz="2000" b="1" dirty="0" smtClean="0">
                <a:solidFill>
                  <a:schemeClr val="tx1"/>
                </a:solidFill>
                <a:latin typeface="Arial" pitchFamily="34" charset="0"/>
                <a:ea typeface="Times New Roman" pitchFamily="18" charset="0"/>
                <a:cs typeface="Arial" pitchFamily="34" charset="0"/>
              </a:rPr>
              <a:t/>
            </a:r>
            <a:br>
              <a:rPr lang="pt-BR" sz="2000" b="1" dirty="0" smtClean="0">
                <a:solidFill>
                  <a:schemeClr val="tx1"/>
                </a:solidFill>
                <a:latin typeface="Arial" pitchFamily="34" charset="0"/>
                <a:ea typeface="Times New Roman" pitchFamily="18" charset="0"/>
                <a:cs typeface="Arial" pitchFamily="34" charset="0"/>
              </a:rPr>
            </a:br>
            <a:r>
              <a:rPr lang="pt-BR" sz="2200" b="1" dirty="0" smtClean="0">
                <a:solidFill>
                  <a:schemeClr val="tx1"/>
                </a:solidFill>
                <a:latin typeface="Arial" pitchFamily="34" charset="0"/>
                <a:ea typeface="Times New Roman" pitchFamily="18" charset="0"/>
                <a:cs typeface="Arial" pitchFamily="34" charset="0"/>
              </a:rPr>
              <a:t>Quadro 1: Instituições de educação superior por organização acadêmica nas sinopses   do INEP – 1995 – 2014</a:t>
            </a:r>
            <a:r>
              <a:rPr lang="pt-BR" sz="800" dirty="0" smtClean="0">
                <a:solidFill>
                  <a:schemeClr val="tx1"/>
                </a:solidFill>
                <a:latin typeface="Arial" pitchFamily="34" charset="0"/>
                <a:cs typeface="Arial" pitchFamily="34" charset="0"/>
              </a:rPr>
              <a:t/>
            </a:r>
            <a:br>
              <a:rPr lang="pt-BR" sz="800" dirty="0" smtClean="0">
                <a:solidFill>
                  <a:schemeClr val="tx1"/>
                </a:solidFill>
                <a:latin typeface="Arial" pitchFamily="34" charset="0"/>
                <a:cs typeface="Arial" pitchFamily="34" charset="0"/>
              </a:rPr>
            </a:br>
            <a:endParaRPr lang="pt-BR" sz="2000" dirty="0"/>
          </a:p>
        </p:txBody>
      </p:sp>
      <p:graphicFrame>
        <p:nvGraphicFramePr>
          <p:cNvPr id="4" name="Tabela 3"/>
          <p:cNvGraphicFramePr>
            <a:graphicFrameLocks noGrp="1"/>
          </p:cNvGraphicFramePr>
          <p:nvPr/>
        </p:nvGraphicFramePr>
        <p:xfrm>
          <a:off x="285720" y="1643050"/>
          <a:ext cx="8286807" cy="4714910"/>
        </p:xfrm>
        <a:graphic>
          <a:graphicData uri="http://schemas.openxmlformats.org/drawingml/2006/table">
            <a:tbl>
              <a:tblPr/>
              <a:tblGrid>
                <a:gridCol w="426067"/>
                <a:gridCol w="971753"/>
                <a:gridCol w="934078"/>
                <a:gridCol w="2170501"/>
                <a:gridCol w="1947877"/>
                <a:gridCol w="1836531"/>
              </a:tblGrid>
              <a:tr h="233744">
                <a:tc>
                  <a:txBody>
                    <a:bodyPr/>
                    <a:lstStyle/>
                    <a:p>
                      <a:pPr algn="ctr">
                        <a:spcAft>
                          <a:spcPts val="0"/>
                        </a:spcAft>
                      </a:pPr>
                      <a:r>
                        <a:rPr lang="pt-BR" sz="1050" b="1" dirty="0">
                          <a:latin typeface="Calibri" pitchFamily="34" charset="0"/>
                          <a:ea typeface="Times New Roman"/>
                          <a:cs typeface="Times New Roman"/>
                        </a:rPr>
                        <a:t>Ano</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0"/>
                        </a:spcAft>
                      </a:pPr>
                      <a:r>
                        <a:rPr lang="pt-BR" sz="1050" b="1" dirty="0">
                          <a:latin typeface="Calibri" pitchFamily="34" charset="0"/>
                          <a:ea typeface="Times New Roman"/>
                          <a:cs typeface="Times New Roman"/>
                        </a:rPr>
                        <a:t>Organização Acadêmica</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175979">
                <a:tc>
                  <a:txBody>
                    <a:bodyPr/>
                    <a:lstStyle/>
                    <a:p>
                      <a:pPr algn="just">
                        <a:spcAft>
                          <a:spcPts val="0"/>
                        </a:spcAft>
                      </a:pPr>
                      <a:r>
                        <a:rPr lang="pt-BR" sz="1050" b="1" dirty="0">
                          <a:latin typeface="Calibri" pitchFamily="34" charset="0"/>
                          <a:ea typeface="Times New Roman"/>
                          <a:cs typeface="Times New Roman"/>
                        </a:rPr>
                        <a:t>1995</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050" b="1" dirty="0">
                          <a:latin typeface="Calibri" pitchFamily="34" charset="0"/>
                          <a:ea typeface="Times New Roman"/>
                          <a:cs typeface="Times New Roman"/>
                        </a:rPr>
                        <a:t>Fed. Escolas e Fac. </a:t>
                      </a:r>
                      <a:r>
                        <a:rPr lang="pt-BR" sz="1050" b="1" dirty="0" err="1">
                          <a:latin typeface="Calibri" pitchFamily="34" charset="0"/>
                          <a:ea typeface="Times New Roman"/>
                          <a:cs typeface="Times New Roman"/>
                        </a:rPr>
                        <a:t>Integ</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a:latin typeface="Calibri" pitchFamily="34" charset="0"/>
                          <a:ea typeface="Times New Roman"/>
                          <a:cs typeface="Times New Roman"/>
                        </a:rPr>
                        <a:t>Estabelec. isolados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175979">
                <a:tc>
                  <a:txBody>
                    <a:bodyPr/>
                    <a:lstStyle/>
                    <a:p>
                      <a:pPr algn="just">
                        <a:spcAft>
                          <a:spcPts val="0"/>
                        </a:spcAft>
                      </a:pPr>
                      <a:r>
                        <a:rPr lang="pt-BR" sz="1050" b="1">
                          <a:latin typeface="Calibri" pitchFamily="34" charset="0"/>
                          <a:ea typeface="Times New Roman"/>
                          <a:cs typeface="Times New Roman"/>
                        </a:rPr>
                        <a:t>1996</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050" b="1" dirty="0">
                          <a:latin typeface="Calibri" pitchFamily="34" charset="0"/>
                          <a:ea typeface="Times New Roman"/>
                          <a:cs typeface="Times New Roman"/>
                        </a:rPr>
                        <a:t>Fed. Escolas e Fac. </a:t>
                      </a:r>
                      <a:r>
                        <a:rPr lang="pt-BR" sz="1050" b="1" dirty="0" err="1">
                          <a:latin typeface="Calibri" pitchFamily="34" charset="0"/>
                          <a:ea typeface="Times New Roman"/>
                          <a:cs typeface="Times New Roman"/>
                        </a:rPr>
                        <a:t>Integ</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a:latin typeface="Calibri" pitchFamily="34" charset="0"/>
                          <a:ea typeface="Times New Roman"/>
                          <a:cs typeface="Times New Roman"/>
                        </a:rPr>
                        <a:t>Estabelec. isolados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197843">
                <a:tc>
                  <a:txBody>
                    <a:bodyPr/>
                    <a:lstStyle/>
                    <a:p>
                      <a:pPr algn="just">
                        <a:spcAft>
                          <a:spcPts val="0"/>
                        </a:spcAft>
                      </a:pPr>
                      <a:r>
                        <a:rPr lang="pt-BR" sz="1050" b="1">
                          <a:latin typeface="Calibri" pitchFamily="34" charset="0"/>
                          <a:ea typeface="Times New Roman"/>
                          <a:cs typeface="Times New Roman"/>
                        </a:rPr>
                        <a:t>1997</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pt-BR" sz="1050" b="1" dirty="0">
                        <a:solidFill>
                          <a:srgbClr val="00B050"/>
                        </a:solidFill>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050" b="1" dirty="0">
                          <a:latin typeface="Calibri" pitchFamily="34" charset="0"/>
                          <a:ea typeface="Times New Roman"/>
                          <a:cs typeface="Times New Roman"/>
                        </a:rPr>
                        <a:t>Fac. </a:t>
                      </a:r>
                      <a:r>
                        <a:rPr lang="pt-BR" sz="1050" b="1" dirty="0" err="1">
                          <a:latin typeface="Calibri" pitchFamily="34" charset="0"/>
                          <a:ea typeface="Times New Roman"/>
                          <a:cs typeface="Times New Roman"/>
                        </a:rPr>
                        <a:t>Integ</a:t>
                      </a:r>
                      <a:r>
                        <a:rPr lang="pt-BR" sz="1050" b="1" dirty="0">
                          <a:latin typeface="Calibri" pitchFamily="34" charset="0"/>
                          <a:ea typeface="Times New Roman"/>
                          <a:cs typeface="Times New Roman"/>
                        </a:rPr>
                        <a:t>. e </a:t>
                      </a:r>
                      <a:r>
                        <a:rPr lang="pt-BR" sz="1050" b="1" baseline="0" dirty="0" smtClean="0">
                          <a:latin typeface="Calibri" pitchFamily="34" charset="0"/>
                          <a:ea typeface="Times New Roman"/>
                          <a:cs typeface="Times New Roman"/>
                        </a:rPr>
                        <a:t> </a:t>
                      </a:r>
                      <a:r>
                        <a:rPr lang="pt-BR" sz="1050" b="1" dirty="0" smtClean="0">
                          <a:latin typeface="Calibri" pitchFamily="34" charset="0"/>
                          <a:ea typeface="Times New Roman"/>
                          <a:cs typeface="Times New Roman"/>
                        </a:rPr>
                        <a:t>Centros </a:t>
                      </a:r>
                      <a:r>
                        <a:rPr lang="pt-BR" sz="1050" b="1" dirty="0">
                          <a:latin typeface="Calibri" pitchFamily="34" charset="0"/>
                          <a:ea typeface="Times New Roman"/>
                          <a:cs typeface="Times New Roman"/>
                        </a:rPr>
                        <a:t>Universitários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err="1">
                          <a:latin typeface="Calibri" pitchFamily="34" charset="0"/>
                          <a:ea typeface="Times New Roman"/>
                          <a:cs typeface="Times New Roman"/>
                        </a:rPr>
                        <a:t>Estabelec</a:t>
                      </a:r>
                      <a:r>
                        <a:rPr lang="pt-BR" sz="1050" b="1" dirty="0">
                          <a:latin typeface="Calibri" pitchFamily="34" charset="0"/>
                          <a:ea typeface="Times New Roman"/>
                          <a:cs typeface="Times New Roman"/>
                        </a:rPr>
                        <a:t>. isolados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247471">
                <a:tc>
                  <a:txBody>
                    <a:bodyPr/>
                    <a:lstStyle/>
                    <a:p>
                      <a:pPr algn="just">
                        <a:spcAft>
                          <a:spcPts val="0"/>
                        </a:spcAft>
                      </a:pPr>
                      <a:r>
                        <a:rPr lang="pt-BR" sz="1050" b="1">
                          <a:latin typeface="Calibri" pitchFamily="34" charset="0"/>
                          <a:ea typeface="Times New Roman"/>
                          <a:cs typeface="Times New Roman"/>
                        </a:rPr>
                        <a:t>1998</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pt-BR" sz="1050" b="1" dirty="0">
                        <a:solidFill>
                          <a:srgbClr val="00B050"/>
                        </a:solidFill>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050" b="1" dirty="0">
                          <a:latin typeface="Calibri" pitchFamily="34" charset="0"/>
                          <a:ea typeface="Times New Roman"/>
                          <a:cs typeface="Times New Roman"/>
                        </a:rPr>
                        <a:t>Fac. </a:t>
                      </a:r>
                      <a:r>
                        <a:rPr lang="pt-BR" sz="1050" b="1" dirty="0" err="1">
                          <a:latin typeface="Calibri" pitchFamily="34" charset="0"/>
                          <a:ea typeface="Times New Roman"/>
                          <a:cs typeface="Times New Roman"/>
                        </a:rPr>
                        <a:t>Integ</a:t>
                      </a:r>
                      <a:r>
                        <a:rPr lang="pt-BR" sz="1050" b="1" dirty="0">
                          <a:latin typeface="Calibri" pitchFamily="34" charset="0"/>
                          <a:ea typeface="Times New Roman"/>
                          <a:cs typeface="Times New Roman"/>
                        </a:rPr>
                        <a:t>. </a:t>
                      </a:r>
                      <a:r>
                        <a:rPr lang="pt-BR" sz="1050" b="1" dirty="0" smtClean="0">
                          <a:latin typeface="Calibri" pitchFamily="34" charset="0"/>
                          <a:ea typeface="Times New Roman"/>
                          <a:cs typeface="Times New Roman"/>
                        </a:rPr>
                        <a:t>e</a:t>
                      </a:r>
                      <a:r>
                        <a:rPr lang="pt-BR" sz="1050" b="1" baseline="0" dirty="0" smtClean="0">
                          <a:latin typeface="Calibri" pitchFamily="34" charset="0"/>
                          <a:ea typeface="Times New Roman"/>
                          <a:cs typeface="Times New Roman"/>
                        </a:rPr>
                        <a:t> </a:t>
                      </a:r>
                      <a:r>
                        <a:rPr lang="pt-BR" sz="1050" b="1" dirty="0" smtClean="0">
                          <a:latin typeface="Calibri" pitchFamily="34" charset="0"/>
                          <a:ea typeface="Times New Roman"/>
                          <a:cs typeface="Times New Roman"/>
                        </a:rPr>
                        <a:t>Centros </a:t>
                      </a:r>
                      <a:r>
                        <a:rPr lang="pt-BR" sz="1050" b="1" dirty="0">
                          <a:latin typeface="Calibri" pitchFamily="34" charset="0"/>
                          <a:ea typeface="Times New Roman"/>
                          <a:cs typeface="Times New Roman"/>
                        </a:rPr>
                        <a:t>Universitários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err="1">
                          <a:latin typeface="Calibri" pitchFamily="34" charset="0"/>
                          <a:ea typeface="Times New Roman"/>
                          <a:cs typeface="Times New Roman"/>
                        </a:rPr>
                        <a:t>Estabelec</a:t>
                      </a:r>
                      <a:r>
                        <a:rPr lang="pt-BR" sz="1050" b="1" dirty="0">
                          <a:latin typeface="Calibri" pitchFamily="34" charset="0"/>
                          <a:ea typeface="Times New Roman"/>
                          <a:cs typeface="Times New Roman"/>
                        </a:rPr>
                        <a:t>. isolados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51956">
                <a:tc>
                  <a:txBody>
                    <a:bodyPr/>
                    <a:lstStyle/>
                    <a:p>
                      <a:pPr algn="just">
                        <a:spcAft>
                          <a:spcPts val="0"/>
                        </a:spcAft>
                      </a:pPr>
                      <a:r>
                        <a:rPr lang="pt-BR" sz="1050" b="1">
                          <a:latin typeface="Calibri" pitchFamily="34" charset="0"/>
                          <a:ea typeface="Times New Roman"/>
                          <a:cs typeface="Times New Roman"/>
                        </a:rPr>
                        <a:t>1999</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a:latin typeface="Calibri" pitchFamily="34" charset="0"/>
                          <a:ea typeface="Times New Roman"/>
                          <a:cs typeface="Times New Roman"/>
                        </a:rPr>
                        <a:t>Centros Univ.</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Fac. Integradas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Faculdades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a:latin typeface="Calibri" pitchFamily="34" charset="0"/>
                          <a:ea typeface="Times New Roman"/>
                          <a:cs typeface="Times New Roman"/>
                        </a:rPr>
                        <a:t>Centros Educ. Tecnológica (CET)</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528">
                <a:tc>
                  <a:txBody>
                    <a:bodyPr/>
                    <a:lstStyle/>
                    <a:p>
                      <a:pPr algn="just">
                        <a:spcAft>
                          <a:spcPts val="0"/>
                        </a:spcAft>
                      </a:pPr>
                      <a:r>
                        <a:rPr lang="pt-BR" sz="1050" b="1">
                          <a:latin typeface="Calibri" pitchFamily="34" charset="0"/>
                          <a:ea typeface="Times New Roman"/>
                          <a:cs typeface="Times New Roman"/>
                        </a:rPr>
                        <a:t>2000</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solidFill>
                            <a:srgbClr val="000000"/>
                          </a:solidFill>
                          <a:latin typeface="Calibri" pitchFamily="34" charset="0"/>
                          <a:ea typeface="Times New Roman"/>
                          <a:cs typeface="Times New Roman"/>
                        </a:rPr>
                        <a:t>Centros Univ.</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solidFill>
                            <a:srgbClr val="000000"/>
                          </a:solidFill>
                          <a:latin typeface="Calibri" pitchFamily="34" charset="0"/>
                          <a:ea typeface="Times New Roman"/>
                          <a:cs typeface="Times New Roman"/>
                        </a:rPr>
                        <a:t>Fac. Integradas</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solidFill>
                            <a:srgbClr val="000000"/>
                          </a:solidFill>
                          <a:latin typeface="Calibri" pitchFamily="34" charset="0"/>
                          <a:ea typeface="Times New Roman"/>
                          <a:cs typeface="Times New Roman"/>
                        </a:rPr>
                        <a:t>Faculdades, </a:t>
                      </a:r>
                      <a:r>
                        <a:rPr lang="pt-BR" sz="1050" b="1" dirty="0">
                          <a:latin typeface="Calibri" pitchFamily="34" charset="0"/>
                          <a:ea typeface="Times New Roman"/>
                          <a:cs typeface="Times New Roman"/>
                        </a:rPr>
                        <a:t>Escolas e Institutos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a:solidFill>
                            <a:srgbClr val="000000"/>
                          </a:solidFill>
                          <a:latin typeface="Calibri" pitchFamily="34" charset="0"/>
                          <a:ea typeface="Times New Roman"/>
                          <a:cs typeface="Times New Roman"/>
                        </a:rPr>
                        <a:t>Centros Educ. Tecnológica</a:t>
                      </a:r>
                      <a:endParaRPr lang="pt-BR" sz="1050" b="1">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957">
                <a:tc>
                  <a:txBody>
                    <a:bodyPr/>
                    <a:lstStyle/>
                    <a:p>
                      <a:pPr algn="just">
                        <a:spcAft>
                          <a:spcPts val="0"/>
                        </a:spcAft>
                      </a:pPr>
                      <a:r>
                        <a:rPr lang="pt-BR" sz="1050" b="1">
                          <a:latin typeface="Calibri" pitchFamily="34" charset="0"/>
                          <a:ea typeface="Times New Roman"/>
                          <a:cs typeface="Times New Roman"/>
                        </a:rPr>
                        <a:t>2001</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solidFill>
                            <a:srgbClr val="000000"/>
                          </a:solidFill>
                          <a:latin typeface="Calibri" pitchFamily="34" charset="0"/>
                          <a:ea typeface="Times New Roman"/>
                          <a:cs typeface="Times New Roman"/>
                        </a:rPr>
                        <a:t>Centros Univ.</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solidFill>
                            <a:srgbClr val="000000"/>
                          </a:solidFill>
                          <a:latin typeface="Calibri" pitchFamily="34" charset="0"/>
                          <a:ea typeface="Times New Roman"/>
                          <a:cs typeface="Times New Roman"/>
                        </a:rPr>
                        <a:t>Fac. Integradas</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Faculdades, Escolas e Institutos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solidFill>
                            <a:srgbClr val="000000"/>
                          </a:solidFill>
                          <a:latin typeface="Calibri" pitchFamily="34" charset="0"/>
                          <a:ea typeface="Times New Roman"/>
                          <a:cs typeface="Times New Roman"/>
                        </a:rPr>
                        <a:t>Centros Educ. Tecnológica</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45">
                <a:tc>
                  <a:txBody>
                    <a:bodyPr/>
                    <a:lstStyle/>
                    <a:p>
                      <a:pPr algn="just">
                        <a:spcAft>
                          <a:spcPts val="0"/>
                        </a:spcAft>
                      </a:pPr>
                      <a:r>
                        <a:rPr lang="pt-BR" sz="1050" b="1">
                          <a:latin typeface="Calibri" pitchFamily="34" charset="0"/>
                          <a:ea typeface="Times New Roman"/>
                          <a:cs typeface="Times New Roman"/>
                        </a:rPr>
                        <a:t>2002</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solidFill>
                            <a:srgbClr val="000000"/>
                          </a:solidFill>
                          <a:latin typeface="Calibri" pitchFamily="34" charset="0"/>
                          <a:ea typeface="Times New Roman"/>
                          <a:cs typeface="Times New Roman"/>
                        </a:rPr>
                        <a:t>Centros Univ.</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solidFill>
                            <a:srgbClr val="000000"/>
                          </a:solidFill>
                          <a:latin typeface="Calibri" pitchFamily="34" charset="0"/>
                          <a:ea typeface="Times New Roman"/>
                          <a:cs typeface="Times New Roman"/>
                        </a:rPr>
                        <a:t>Fac. Integradas</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Faculdades, Escolas e Institutos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solidFill>
                            <a:srgbClr val="000000"/>
                          </a:solidFill>
                          <a:latin typeface="Calibri" pitchFamily="34" charset="0"/>
                          <a:ea typeface="Times New Roman"/>
                          <a:cs typeface="Times New Roman"/>
                        </a:rPr>
                        <a:t>Centros Educ. Tecnológica</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45">
                <a:tc>
                  <a:txBody>
                    <a:bodyPr/>
                    <a:lstStyle/>
                    <a:p>
                      <a:pPr algn="just">
                        <a:spcAft>
                          <a:spcPts val="0"/>
                        </a:spcAft>
                      </a:pPr>
                      <a:r>
                        <a:rPr lang="pt-BR" sz="1050" b="1">
                          <a:latin typeface="Calibri" pitchFamily="34" charset="0"/>
                          <a:ea typeface="Times New Roman"/>
                          <a:cs typeface="Times New Roman"/>
                        </a:rPr>
                        <a:t>2003</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050" b="1">
                          <a:solidFill>
                            <a:srgbClr val="000000"/>
                          </a:solidFill>
                          <a:latin typeface="Calibri" pitchFamily="34" charset="0"/>
                          <a:ea typeface="Times New Roman"/>
                          <a:cs typeface="Times New Roman"/>
                        </a:rPr>
                        <a:t>Centros Univ.</a:t>
                      </a:r>
                      <a:endParaRPr lang="pt-BR" sz="1050" b="1">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a:solidFill>
                            <a:srgbClr val="000000"/>
                          </a:solidFill>
                          <a:latin typeface="Calibri" pitchFamily="34" charset="0"/>
                          <a:ea typeface="Times New Roman"/>
                          <a:cs typeface="Times New Roman"/>
                        </a:rPr>
                        <a:t>Fac. Integradas</a:t>
                      </a:r>
                      <a:endParaRPr lang="pt-BR" sz="1050" b="1">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Faculdades, Escolas e Institutos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solidFill>
                            <a:srgbClr val="000000"/>
                          </a:solidFill>
                          <a:latin typeface="Calibri" pitchFamily="34" charset="0"/>
                          <a:ea typeface="Times New Roman"/>
                          <a:cs typeface="Times New Roman"/>
                        </a:rPr>
                        <a:t>Centros Educ. Tecnológica</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956">
                <a:tc>
                  <a:txBody>
                    <a:bodyPr/>
                    <a:lstStyle/>
                    <a:p>
                      <a:pPr algn="just">
                        <a:spcAft>
                          <a:spcPts val="0"/>
                        </a:spcAft>
                      </a:pPr>
                      <a:r>
                        <a:rPr lang="pt-BR" sz="1050" b="1">
                          <a:latin typeface="Calibri" pitchFamily="34" charset="0"/>
                          <a:ea typeface="Times New Roman"/>
                          <a:cs typeface="Times New Roman"/>
                        </a:rPr>
                        <a:t>2004</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050" b="1">
                          <a:solidFill>
                            <a:srgbClr val="000000"/>
                          </a:solidFill>
                          <a:latin typeface="Calibri" pitchFamily="34" charset="0"/>
                          <a:ea typeface="Times New Roman"/>
                          <a:cs typeface="Times New Roman"/>
                        </a:rPr>
                        <a:t>Centros Univ.</a:t>
                      </a:r>
                      <a:endParaRPr lang="pt-BR" sz="1050" b="1">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Fac. Integradas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Faculdades, Escolas e Institutos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CET/Faculdades de Tecnologia (FAT)</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362">
                <a:tc>
                  <a:txBody>
                    <a:bodyPr/>
                    <a:lstStyle/>
                    <a:p>
                      <a:pPr algn="just">
                        <a:spcAft>
                          <a:spcPts val="0"/>
                        </a:spcAft>
                      </a:pPr>
                      <a:r>
                        <a:rPr lang="pt-BR" sz="1050" b="1">
                          <a:latin typeface="Calibri" pitchFamily="34" charset="0"/>
                          <a:ea typeface="Times New Roman"/>
                          <a:cs typeface="Times New Roman"/>
                        </a:rPr>
                        <a:t>2005</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050" b="1">
                          <a:solidFill>
                            <a:srgbClr val="000000"/>
                          </a:solidFill>
                          <a:latin typeface="Calibri" pitchFamily="34" charset="0"/>
                          <a:ea typeface="Times New Roman"/>
                          <a:cs typeface="Times New Roman"/>
                        </a:rPr>
                        <a:t>Centros Univ.</a:t>
                      </a:r>
                      <a:endParaRPr lang="pt-BR" sz="1050" b="1">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a:latin typeface="Calibri" pitchFamily="34" charset="0"/>
                          <a:ea typeface="Times New Roman"/>
                          <a:cs typeface="Times New Roman"/>
                        </a:rPr>
                        <a:t>Fac. Integradas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Faculdades, Escolas e Institutos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CET/FAT</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745">
                <a:tc>
                  <a:txBody>
                    <a:bodyPr/>
                    <a:lstStyle/>
                    <a:p>
                      <a:pPr algn="just">
                        <a:spcAft>
                          <a:spcPts val="0"/>
                        </a:spcAft>
                      </a:pPr>
                      <a:r>
                        <a:rPr lang="pt-BR" sz="1050" b="1">
                          <a:latin typeface="Calibri" pitchFamily="34" charset="0"/>
                          <a:ea typeface="Times New Roman"/>
                          <a:cs typeface="Times New Roman"/>
                        </a:rPr>
                        <a:t>2006</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050" b="1">
                          <a:solidFill>
                            <a:srgbClr val="000000"/>
                          </a:solidFill>
                          <a:latin typeface="Calibri" pitchFamily="34" charset="0"/>
                          <a:ea typeface="Times New Roman"/>
                          <a:cs typeface="Times New Roman"/>
                        </a:rPr>
                        <a:t>Centros Univ.</a:t>
                      </a:r>
                      <a:endParaRPr lang="pt-BR" sz="1050" b="1">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a:latin typeface="Calibri" pitchFamily="34" charset="0"/>
                          <a:ea typeface="Times New Roman"/>
                          <a:cs typeface="Times New Roman"/>
                        </a:rPr>
                        <a:t>Fac. Integradas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Faculdades, Escolas e Institutos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CET/FAT</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362">
                <a:tc>
                  <a:txBody>
                    <a:bodyPr/>
                    <a:lstStyle/>
                    <a:p>
                      <a:pPr algn="just">
                        <a:spcAft>
                          <a:spcPts val="0"/>
                        </a:spcAft>
                      </a:pPr>
                      <a:r>
                        <a:rPr lang="pt-BR" sz="1050" b="1">
                          <a:latin typeface="Calibri" pitchFamily="34" charset="0"/>
                          <a:ea typeface="Times New Roman"/>
                          <a:cs typeface="Times New Roman"/>
                        </a:rPr>
                        <a:t>2007</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050" b="1" dirty="0">
                          <a:solidFill>
                            <a:srgbClr val="000000"/>
                          </a:solidFill>
                          <a:latin typeface="Calibri" pitchFamily="34" charset="0"/>
                          <a:ea typeface="Times New Roman"/>
                          <a:cs typeface="Times New Roman"/>
                        </a:rPr>
                        <a:t>Centros Univ.</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a:latin typeface="Calibri" pitchFamily="34" charset="0"/>
                          <a:ea typeface="Times New Roman"/>
                          <a:cs typeface="Times New Roman"/>
                        </a:rPr>
                        <a:t>Fac. Integradas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Faculdades, Escolas e Institutos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CET/FAT</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127">
                <a:tc>
                  <a:txBody>
                    <a:bodyPr/>
                    <a:lstStyle/>
                    <a:p>
                      <a:pPr algn="just">
                        <a:spcAft>
                          <a:spcPts val="0"/>
                        </a:spcAft>
                      </a:pPr>
                      <a:r>
                        <a:rPr lang="pt-BR" sz="1050" b="1">
                          <a:latin typeface="Calibri" pitchFamily="34" charset="0"/>
                          <a:ea typeface="Times New Roman"/>
                          <a:cs typeface="Times New Roman"/>
                        </a:rPr>
                        <a:t>2008</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050" b="1">
                          <a:solidFill>
                            <a:srgbClr val="000000"/>
                          </a:solidFill>
                          <a:latin typeface="Calibri" pitchFamily="34" charset="0"/>
                          <a:ea typeface="Times New Roman"/>
                          <a:cs typeface="Times New Roman"/>
                        </a:rPr>
                        <a:t>Centros Univ.</a:t>
                      </a:r>
                      <a:endParaRPr lang="pt-BR" sz="1050" b="1">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pt-BR" sz="1050" b="1" dirty="0">
                        <a:solidFill>
                          <a:srgbClr val="000000"/>
                        </a:solidFill>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050" b="1" dirty="0">
                          <a:latin typeface="Calibri" pitchFamily="34" charset="0"/>
                          <a:ea typeface="Times New Roman"/>
                          <a:cs typeface="Times New Roman"/>
                        </a:rPr>
                        <a:t>Faculdades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smtClean="0">
                          <a:latin typeface="Calibri" pitchFamily="34" charset="0"/>
                          <a:ea typeface="Times New Roman"/>
                          <a:cs typeface="Times New Roman"/>
                        </a:rPr>
                        <a:t>CEFET</a:t>
                      </a:r>
                      <a:r>
                        <a:rPr lang="pt-BR" sz="1050" b="1" dirty="0">
                          <a:latin typeface="Calibri" pitchFamily="34" charset="0"/>
                          <a:ea typeface="Times New Roman"/>
                          <a:cs typeface="Times New Roman"/>
                        </a:rPr>
                        <a:t>)/ </a:t>
                      </a:r>
                      <a:r>
                        <a:rPr lang="pt-BR" sz="1050" b="1" dirty="0" smtClean="0">
                          <a:latin typeface="Calibri" pitchFamily="34" charset="0"/>
                          <a:ea typeface="Times New Roman"/>
                          <a:cs typeface="Times New Roman"/>
                        </a:rPr>
                        <a:t>IFET</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516">
                <a:tc>
                  <a:txBody>
                    <a:bodyPr/>
                    <a:lstStyle/>
                    <a:p>
                      <a:pPr algn="just">
                        <a:spcAft>
                          <a:spcPts val="0"/>
                        </a:spcAft>
                      </a:pPr>
                      <a:r>
                        <a:rPr lang="pt-BR" sz="1050" b="1" dirty="0">
                          <a:latin typeface="Calibri" pitchFamily="34" charset="0"/>
                          <a:ea typeface="Times New Roman"/>
                          <a:cs typeface="Times New Roman"/>
                        </a:rPr>
                        <a:t>2009</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050" b="1" dirty="0">
                          <a:solidFill>
                            <a:srgbClr val="000000"/>
                          </a:solidFill>
                          <a:latin typeface="Calibri" pitchFamily="34" charset="0"/>
                          <a:ea typeface="Times New Roman"/>
                          <a:cs typeface="Times New Roman"/>
                        </a:rPr>
                        <a:t>Centros Univ.</a:t>
                      </a:r>
                      <a:endParaRPr lang="pt-BR" sz="1050" b="1" dirty="0">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pt-BR" sz="1050" b="1" dirty="0">
                        <a:solidFill>
                          <a:srgbClr val="000000"/>
                        </a:solidFill>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050" b="1" dirty="0">
                          <a:latin typeface="Calibri" pitchFamily="34" charset="0"/>
                          <a:ea typeface="Times New Roman"/>
                          <a:cs typeface="Times New Roman"/>
                        </a:rPr>
                        <a:t>Faculdades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Institutos Federais/ CEFET</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5979">
                <a:tc>
                  <a:txBody>
                    <a:bodyPr/>
                    <a:lstStyle/>
                    <a:p>
                      <a:pPr algn="just">
                        <a:spcAft>
                          <a:spcPts val="0"/>
                        </a:spcAft>
                      </a:pPr>
                      <a:r>
                        <a:rPr lang="pt-BR" sz="1050" b="1">
                          <a:latin typeface="Calibri" pitchFamily="34" charset="0"/>
                          <a:ea typeface="Times New Roman"/>
                          <a:cs typeface="Times New Roman"/>
                        </a:rPr>
                        <a:t>2010</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050" b="1">
                          <a:solidFill>
                            <a:srgbClr val="000000"/>
                          </a:solidFill>
                          <a:latin typeface="Calibri" pitchFamily="34" charset="0"/>
                          <a:ea typeface="Times New Roman"/>
                          <a:cs typeface="Times New Roman"/>
                        </a:rPr>
                        <a:t>Centros Univ.</a:t>
                      </a:r>
                      <a:endParaRPr lang="pt-BR" sz="1050" b="1">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pt-BR" sz="1050" b="1" dirty="0">
                        <a:solidFill>
                          <a:srgbClr val="000000"/>
                        </a:solidFill>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050" b="1">
                          <a:latin typeface="Calibri" pitchFamily="34" charset="0"/>
                          <a:ea typeface="Times New Roman"/>
                          <a:cs typeface="Times New Roman"/>
                        </a:rPr>
                        <a:t>Faculdades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IF/CEFET</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5979">
                <a:tc>
                  <a:txBody>
                    <a:bodyPr/>
                    <a:lstStyle/>
                    <a:p>
                      <a:pPr algn="just">
                        <a:spcAft>
                          <a:spcPts val="0"/>
                        </a:spcAft>
                      </a:pPr>
                      <a:r>
                        <a:rPr lang="pt-BR" sz="1050" b="1">
                          <a:latin typeface="Calibri" pitchFamily="34" charset="0"/>
                          <a:ea typeface="Times New Roman"/>
                          <a:cs typeface="Times New Roman"/>
                        </a:rPr>
                        <a:t>2011</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050" b="1">
                          <a:solidFill>
                            <a:srgbClr val="000000"/>
                          </a:solidFill>
                          <a:latin typeface="Calibri" pitchFamily="34" charset="0"/>
                          <a:ea typeface="Times New Roman"/>
                          <a:cs typeface="Times New Roman"/>
                        </a:rPr>
                        <a:t>Centros Univ.</a:t>
                      </a:r>
                      <a:endParaRPr lang="pt-BR" sz="1050" b="1">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pt-BR" sz="1050" b="1" dirty="0">
                        <a:solidFill>
                          <a:srgbClr val="000000"/>
                        </a:solidFill>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050" b="1">
                          <a:latin typeface="Calibri" pitchFamily="34" charset="0"/>
                          <a:ea typeface="Times New Roman"/>
                          <a:cs typeface="Times New Roman"/>
                        </a:rPr>
                        <a:t>Faculdades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IF/CEFET</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5979">
                <a:tc>
                  <a:txBody>
                    <a:bodyPr/>
                    <a:lstStyle/>
                    <a:p>
                      <a:pPr algn="just">
                        <a:spcAft>
                          <a:spcPts val="0"/>
                        </a:spcAft>
                      </a:pPr>
                      <a:r>
                        <a:rPr lang="pt-BR" sz="1050" b="1">
                          <a:latin typeface="Calibri" pitchFamily="34" charset="0"/>
                          <a:ea typeface="Times New Roman"/>
                          <a:cs typeface="Times New Roman"/>
                        </a:rPr>
                        <a:t>2012</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050" b="1">
                          <a:solidFill>
                            <a:srgbClr val="000000"/>
                          </a:solidFill>
                          <a:latin typeface="Calibri" pitchFamily="34" charset="0"/>
                          <a:ea typeface="Times New Roman"/>
                          <a:cs typeface="Times New Roman"/>
                        </a:rPr>
                        <a:t>Centros Univ.</a:t>
                      </a:r>
                      <a:endParaRPr lang="pt-BR" sz="1050" b="1">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pt-BR" sz="1050" b="1" dirty="0">
                        <a:solidFill>
                          <a:srgbClr val="000000"/>
                        </a:solidFill>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050" b="1">
                          <a:latin typeface="Calibri" pitchFamily="34" charset="0"/>
                          <a:ea typeface="Times New Roman"/>
                          <a:cs typeface="Times New Roman"/>
                        </a:rPr>
                        <a:t>Faculdades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IF/CEFET</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5979">
                <a:tc>
                  <a:txBody>
                    <a:bodyPr/>
                    <a:lstStyle/>
                    <a:p>
                      <a:pPr algn="just">
                        <a:spcAft>
                          <a:spcPts val="0"/>
                        </a:spcAft>
                      </a:pPr>
                      <a:r>
                        <a:rPr lang="pt-BR" sz="1050" b="1">
                          <a:latin typeface="Calibri" pitchFamily="34" charset="0"/>
                          <a:ea typeface="Times New Roman"/>
                          <a:cs typeface="Times New Roman"/>
                        </a:rPr>
                        <a:t>2013</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050" b="1">
                          <a:solidFill>
                            <a:srgbClr val="000000"/>
                          </a:solidFill>
                          <a:latin typeface="Calibri" pitchFamily="34" charset="0"/>
                          <a:ea typeface="Times New Roman"/>
                          <a:cs typeface="Times New Roman"/>
                        </a:rPr>
                        <a:t>Centros Univ.</a:t>
                      </a:r>
                      <a:endParaRPr lang="pt-BR" sz="1050" b="1">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pt-BR" sz="1050" b="1" dirty="0">
                        <a:solidFill>
                          <a:srgbClr val="000000"/>
                        </a:solidFill>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050" b="1">
                          <a:latin typeface="Calibri" pitchFamily="34" charset="0"/>
                          <a:ea typeface="Times New Roman"/>
                          <a:cs typeface="Times New Roman"/>
                        </a:rPr>
                        <a:t>Faculdades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IF/CEFET</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5979">
                <a:tc>
                  <a:txBody>
                    <a:bodyPr/>
                    <a:lstStyle/>
                    <a:p>
                      <a:pPr algn="just">
                        <a:spcAft>
                          <a:spcPts val="0"/>
                        </a:spcAft>
                      </a:pPr>
                      <a:r>
                        <a:rPr lang="pt-BR" sz="1050" b="1">
                          <a:latin typeface="Calibri" pitchFamily="34" charset="0"/>
                          <a:ea typeface="Times New Roman"/>
                          <a:cs typeface="Times New Roman"/>
                        </a:rPr>
                        <a:t>2014</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Universidades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050" b="1">
                          <a:solidFill>
                            <a:srgbClr val="000000"/>
                          </a:solidFill>
                          <a:latin typeface="Calibri" pitchFamily="34" charset="0"/>
                          <a:ea typeface="Times New Roman"/>
                          <a:cs typeface="Times New Roman"/>
                        </a:rPr>
                        <a:t>Centros Univ.</a:t>
                      </a:r>
                      <a:endParaRPr lang="pt-BR" sz="1050" b="1">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pt-BR" sz="1050" b="1" dirty="0">
                        <a:solidFill>
                          <a:srgbClr val="000000"/>
                        </a:solidFill>
                        <a:latin typeface="Calibri" pitchFamily="34" charset="0"/>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050" b="1">
                          <a:latin typeface="Calibri" pitchFamily="34" charset="0"/>
                          <a:ea typeface="Times New Roman"/>
                          <a:cs typeface="Times New Roman"/>
                        </a:rPr>
                        <a:t>Faculdades</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050" b="1" dirty="0">
                          <a:latin typeface="Calibri" pitchFamily="34" charset="0"/>
                          <a:ea typeface="Times New Roman"/>
                          <a:cs typeface="Times New Roman"/>
                        </a:rPr>
                        <a:t>IF/CEFET</a:t>
                      </a: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8229600" cy="1143000"/>
          </a:xfrm>
        </p:spPr>
        <p:txBody>
          <a:bodyPr>
            <a:normAutofit/>
          </a:bodyPr>
          <a:lstStyle/>
          <a:p>
            <a:pPr algn="ctr"/>
            <a:r>
              <a:rPr lang="pt-BR" sz="3600" b="1" dirty="0" smtClean="0">
                <a:solidFill>
                  <a:schemeClr val="tx1"/>
                </a:solidFill>
              </a:rPr>
              <a:t>Resultados/Considerações finais</a:t>
            </a:r>
            <a:endParaRPr lang="pt-BR" sz="3600" b="1" dirty="0">
              <a:solidFill>
                <a:schemeClr val="tx1"/>
              </a:solidFill>
            </a:endParaRPr>
          </a:p>
        </p:txBody>
      </p:sp>
      <p:sp>
        <p:nvSpPr>
          <p:cNvPr id="3" name="Espaço Reservado para Conteúdo 2"/>
          <p:cNvSpPr>
            <a:spLocks noGrp="1"/>
          </p:cNvSpPr>
          <p:nvPr>
            <p:ph idx="1"/>
          </p:nvPr>
        </p:nvSpPr>
        <p:spPr>
          <a:xfrm>
            <a:off x="428596" y="1357298"/>
            <a:ext cx="8229600" cy="5214974"/>
          </a:xfrm>
        </p:spPr>
        <p:txBody>
          <a:bodyPr>
            <a:normAutofit fontScale="85000" lnSpcReduction="20000"/>
          </a:bodyPr>
          <a:lstStyle/>
          <a:p>
            <a:pPr algn="just"/>
            <a:r>
              <a:rPr lang="pt-BR" sz="2300" dirty="0" smtClean="0">
                <a:latin typeface="Arial Narrow" pitchFamily="34" charset="0"/>
              </a:rPr>
              <a:t>O aumento das licenciaturas ocorreu, prioritariamente, para cumprir a letra da Lei nº</a:t>
            </a:r>
            <a:r>
              <a:rPr lang="pt-PT" sz="2300" dirty="0" smtClean="0">
                <a:latin typeface="Arial Narrow" pitchFamily="34" charset="0"/>
              </a:rPr>
              <a:t>11.892</a:t>
            </a:r>
            <a:r>
              <a:rPr lang="pt-BR" sz="2300" dirty="0" smtClean="0">
                <a:latin typeface="Arial Narrow" pitchFamily="34" charset="0"/>
              </a:rPr>
              <a:t> de 2008, que estabelece que os </a:t>
            </a:r>
            <a:r>
              <a:rPr lang="pt-BR" sz="2300" dirty="0" err="1" smtClean="0">
                <a:latin typeface="Arial Narrow" pitchFamily="34" charset="0"/>
              </a:rPr>
              <a:t>IFs</a:t>
            </a:r>
            <a:r>
              <a:rPr lang="pt-BR" sz="2300" dirty="0" smtClean="0">
                <a:latin typeface="Arial Narrow" pitchFamily="34" charset="0"/>
              </a:rPr>
              <a:t> devem oferecer no mínimo 20% de suas vagas para a Formação de Professores. </a:t>
            </a:r>
          </a:p>
          <a:p>
            <a:pPr algn="just"/>
            <a:endParaRPr lang="pt-BR" sz="2300" dirty="0" smtClean="0">
              <a:latin typeface="Arial Narrow" pitchFamily="34" charset="0"/>
            </a:endParaRPr>
          </a:p>
          <a:p>
            <a:pPr algn="just"/>
            <a:r>
              <a:rPr lang="pt-BR" sz="2300" dirty="0" smtClean="0">
                <a:latin typeface="Arial Narrow" pitchFamily="34" charset="0"/>
              </a:rPr>
              <a:t>O </a:t>
            </a:r>
            <a:r>
              <a:rPr lang="pt-BR" sz="2300" i="1" dirty="0" smtClean="0">
                <a:latin typeface="Arial Narrow" pitchFamily="34" charset="0"/>
              </a:rPr>
              <a:t>campus</a:t>
            </a:r>
            <a:r>
              <a:rPr lang="pt-BR" sz="2300" dirty="0" smtClean="0">
                <a:latin typeface="Arial Narrow" pitchFamily="34" charset="0"/>
              </a:rPr>
              <a:t> mais antigo do CEFET (Nilópolis) foi o modelo seguido pelos outros </a:t>
            </a:r>
            <a:r>
              <a:rPr lang="pt-BR" sz="2300" i="1" dirty="0" smtClean="0">
                <a:latin typeface="Arial Narrow" pitchFamily="34" charset="0"/>
              </a:rPr>
              <a:t>campi</a:t>
            </a:r>
            <a:r>
              <a:rPr lang="pt-BR" sz="2300" dirty="0" smtClean="0">
                <a:latin typeface="Arial Narrow" pitchFamily="34" charset="0"/>
              </a:rPr>
              <a:t> para a abertura dos cursos de licenciatura em todo o IFRJ. </a:t>
            </a:r>
          </a:p>
          <a:p>
            <a:pPr algn="just"/>
            <a:endParaRPr lang="pt-BR" sz="2300" dirty="0" smtClean="0">
              <a:latin typeface="Arial Narrow" pitchFamily="34" charset="0"/>
            </a:endParaRPr>
          </a:p>
          <a:p>
            <a:pPr algn="just"/>
            <a:r>
              <a:rPr lang="pt-BR" sz="2300" dirty="0" smtClean="0">
                <a:latin typeface="Arial Narrow" pitchFamily="34" charset="0"/>
              </a:rPr>
              <a:t>95% dos docentes possuem titulação de mestrado ou doutorado, contudo mais da metade dos profissionais que ministram as disciplinas pedagógicas, 56%, não possuem formação </a:t>
            </a:r>
            <a:r>
              <a:rPr lang="pt-BR" sz="2300" i="1" dirty="0" err="1" smtClean="0">
                <a:latin typeface="Arial Narrow" pitchFamily="34" charset="0"/>
              </a:rPr>
              <a:t>stricto</a:t>
            </a:r>
            <a:r>
              <a:rPr lang="pt-BR" sz="2300" i="1" dirty="0" smtClean="0">
                <a:latin typeface="Arial Narrow" pitchFamily="34" charset="0"/>
              </a:rPr>
              <a:t> senso</a:t>
            </a:r>
            <a:r>
              <a:rPr lang="pt-BR" sz="2300" dirty="0" smtClean="0">
                <a:latin typeface="Arial Narrow" pitchFamily="34" charset="0"/>
              </a:rPr>
              <a:t> na área de educação ou ensino, o que pode dificultar o desenvolvimento de uma reflexão mais profunda a respeito dos aspectos pedagógicos dos cursos. </a:t>
            </a:r>
          </a:p>
          <a:p>
            <a:pPr algn="just"/>
            <a:endParaRPr lang="pt-BR" sz="2300" dirty="0" smtClean="0">
              <a:latin typeface="Arial Narrow" pitchFamily="34" charset="0"/>
            </a:endParaRPr>
          </a:p>
          <a:p>
            <a:pPr algn="just"/>
            <a:r>
              <a:rPr lang="pt-BR" sz="2300" dirty="0" smtClean="0">
                <a:latin typeface="Arial Narrow" pitchFamily="34" charset="0"/>
              </a:rPr>
              <a:t>Os cursos ficam centrados, sobretudo, no ensino, o que acaba dificultando o desenvolvimento de uma cultura de pesquisa e extensão no IFRJ. A grande carga horária do próprio ensino é destinada às atividades em sala de aula, sobrecarregando os professores. Apesar de os professores estarem sobrecarregados, percebemos que tanto eles como os coordenadores encaram que essa é uma característica da Instituição</a:t>
            </a:r>
          </a:p>
          <a:p>
            <a:endParaRPr lang="pt-BR" dirty="0"/>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285728"/>
            <a:ext cx="8229600" cy="1143000"/>
          </a:xfrm>
        </p:spPr>
        <p:txBody>
          <a:bodyPr>
            <a:normAutofit/>
          </a:bodyPr>
          <a:lstStyle/>
          <a:p>
            <a:pPr algn="ctr"/>
            <a:r>
              <a:rPr lang="pt-BR" sz="4000" b="1" dirty="0" smtClean="0">
                <a:solidFill>
                  <a:schemeClr val="tx1"/>
                </a:solidFill>
              </a:rPr>
              <a:t>BACHARELADO INTERDISCIPLINAR</a:t>
            </a:r>
            <a:endParaRPr lang="pt-BR" sz="4000" b="1" dirty="0">
              <a:solidFill>
                <a:schemeClr val="tx1"/>
              </a:solidFill>
            </a:endParaRPr>
          </a:p>
        </p:txBody>
      </p:sp>
      <p:sp>
        <p:nvSpPr>
          <p:cNvPr id="3" name="Espaço Reservado para Conteúdo 2"/>
          <p:cNvSpPr>
            <a:spLocks noGrp="1"/>
          </p:cNvSpPr>
          <p:nvPr>
            <p:ph idx="1"/>
          </p:nvPr>
        </p:nvSpPr>
        <p:spPr>
          <a:xfrm>
            <a:off x="428596" y="1571612"/>
            <a:ext cx="8229600" cy="5143536"/>
          </a:xfrm>
        </p:spPr>
        <p:txBody>
          <a:bodyPr>
            <a:normAutofit fontScale="62500" lnSpcReduction="20000"/>
          </a:bodyPr>
          <a:lstStyle/>
          <a:p>
            <a:pPr>
              <a:buNone/>
            </a:pPr>
            <a:r>
              <a:rPr lang="pt-BR" sz="2300" b="1" dirty="0" smtClean="0">
                <a:solidFill>
                  <a:prstClr val="black"/>
                </a:solidFill>
                <a:latin typeface="Arial Narrow" pitchFamily="34" charset="0"/>
                <a:cs typeface="Arial" pitchFamily="34" charset="0"/>
              </a:rPr>
              <a:t>     SEMINÁRIO DE BELÉM </a:t>
            </a:r>
            <a:r>
              <a:rPr lang="pt-BR" sz="2300" b="1" dirty="0" smtClean="0">
                <a:solidFill>
                  <a:prstClr val="black"/>
                </a:solidFill>
                <a:latin typeface="Arial Narrow" pitchFamily="34" charset="0"/>
                <a:cs typeface="Arial" pitchFamily="34" charset="0"/>
              </a:rPr>
              <a:t>– 2015  </a:t>
            </a:r>
            <a:endParaRPr lang="pt-BR" sz="2300" b="1" dirty="0" smtClean="0">
              <a:solidFill>
                <a:prstClr val="black"/>
              </a:solidFill>
              <a:latin typeface="Arial Narrow" pitchFamily="34" charset="0"/>
              <a:cs typeface="Arial" pitchFamily="34" charset="0"/>
            </a:endParaRPr>
          </a:p>
          <a:p>
            <a:endParaRPr lang="pt-BR" sz="2300" b="1" dirty="0" smtClean="0">
              <a:solidFill>
                <a:prstClr val="black"/>
              </a:solidFill>
              <a:latin typeface="Arial Narrow" pitchFamily="34" charset="0"/>
              <a:cs typeface="Arial" pitchFamily="34" charset="0"/>
            </a:endParaRPr>
          </a:p>
          <a:p>
            <a:pPr>
              <a:lnSpc>
                <a:spcPct val="170000"/>
              </a:lnSpc>
              <a:buFont typeface="Wingdings" pitchFamily="2" charset="2"/>
              <a:buChar char="Ø"/>
            </a:pPr>
            <a:r>
              <a:rPr lang="pt-BR" b="1" dirty="0" smtClean="0">
                <a:solidFill>
                  <a:prstClr val="black"/>
                </a:solidFill>
                <a:latin typeface="Arial Narrow" pitchFamily="34" charset="0"/>
                <a:cs typeface="Arial" pitchFamily="34" charset="0"/>
              </a:rPr>
              <a:t>Das 54 universidade federais existentes, em 2007, 53 aderiram ao REUNI e oito das 14 universidades criadas no governo Lula, optaram pelos Bacharelados Interdisciplinares</a:t>
            </a:r>
            <a:r>
              <a:rPr lang="pt-BR" b="1" dirty="0" smtClean="0">
                <a:solidFill>
                  <a:prstClr val="black"/>
                </a:solidFill>
                <a:latin typeface="Arial Narrow" pitchFamily="34" charset="0"/>
                <a:cs typeface="Arial" pitchFamily="34" charset="0"/>
              </a:rPr>
              <a:t>;</a:t>
            </a:r>
            <a:endParaRPr lang="pt-BR" b="1" dirty="0" smtClean="0">
              <a:solidFill>
                <a:prstClr val="black"/>
              </a:solidFill>
              <a:latin typeface="Arial Narrow" pitchFamily="34" charset="0"/>
              <a:cs typeface="Arial" pitchFamily="34" charset="0"/>
            </a:endParaRPr>
          </a:p>
          <a:p>
            <a:pPr marL="273050" indent="-273050" algn="just">
              <a:lnSpc>
                <a:spcPct val="170000"/>
              </a:lnSpc>
              <a:spcBef>
                <a:spcPts val="600"/>
              </a:spcBef>
              <a:buClr>
                <a:srgbClr val="FE8637"/>
              </a:buClr>
              <a:buSzPct val="70000"/>
              <a:buFont typeface="Wingdings" pitchFamily="2" charset="2"/>
              <a:buChar char="Ø"/>
            </a:pPr>
            <a:r>
              <a:rPr lang="pt-BR" altLang="pt-BR" b="1" dirty="0" smtClean="0">
                <a:solidFill>
                  <a:srgbClr val="000000"/>
                </a:solidFill>
                <a:latin typeface="Arial Narrow" pitchFamily="34" charset="0"/>
                <a:cs typeface="Arial" charset="0"/>
              </a:rPr>
              <a:t>As novas arquiteturas acadêmicas que vão tomando corpo nas universidades federais, tendo como eixos a flexibilização, a diversificação e a interdisciplinaridade, têm produzido currículos flexíveis e uma reorientação dos processos formativos em que novas possibilidades de formação vão se delineando, com especial destaque a EAD</a:t>
            </a:r>
            <a:r>
              <a:rPr lang="pt-BR" altLang="pt-BR" b="1" dirty="0" smtClean="0">
                <a:solidFill>
                  <a:srgbClr val="000000"/>
                </a:solidFill>
                <a:latin typeface="Arial Narrow" pitchFamily="34" charset="0"/>
                <a:cs typeface="Arial" charset="0"/>
              </a:rPr>
              <a:t>;</a:t>
            </a:r>
            <a:endParaRPr lang="pt-BR" altLang="pt-BR" b="1" dirty="0" smtClean="0">
              <a:solidFill>
                <a:srgbClr val="000000"/>
              </a:solidFill>
              <a:latin typeface="Arial Narrow" pitchFamily="34" charset="0"/>
              <a:cs typeface="Arial" charset="0"/>
            </a:endParaRPr>
          </a:p>
          <a:p>
            <a:pPr marL="273050" indent="-273050" algn="just">
              <a:lnSpc>
                <a:spcPct val="170000"/>
              </a:lnSpc>
              <a:spcBef>
                <a:spcPts val="600"/>
              </a:spcBef>
              <a:buClr>
                <a:srgbClr val="FE8637"/>
              </a:buClr>
              <a:buSzPct val="70000"/>
              <a:buFont typeface="Wingdings" pitchFamily="2" charset="2"/>
              <a:buChar char="Ø"/>
            </a:pPr>
            <a:r>
              <a:rPr lang="pt-BR" altLang="pt-BR" b="1" dirty="0" smtClean="0">
                <a:solidFill>
                  <a:srgbClr val="000000"/>
                </a:solidFill>
                <a:latin typeface="Arial Narrow" pitchFamily="34" charset="0"/>
                <a:cs typeface="Arial" charset="0"/>
              </a:rPr>
              <a:t>Essas  arquiteturas acadêmicas vão operando, silenciosamente, alterações nem sempre percebidas pela comunidade universitária, mas que vão </a:t>
            </a:r>
            <a:r>
              <a:rPr lang="pt-BR" altLang="pt-BR" b="1" dirty="0" err="1" smtClean="0">
                <a:solidFill>
                  <a:srgbClr val="000000"/>
                </a:solidFill>
                <a:latin typeface="Arial Narrow" pitchFamily="34" charset="0"/>
                <a:cs typeface="Arial" charset="0"/>
              </a:rPr>
              <a:t>reconfigurando</a:t>
            </a:r>
            <a:r>
              <a:rPr lang="pt-BR" altLang="pt-BR" b="1" dirty="0" smtClean="0">
                <a:solidFill>
                  <a:srgbClr val="000000"/>
                </a:solidFill>
                <a:latin typeface="Arial Narrow" pitchFamily="34" charset="0"/>
                <a:cs typeface="Arial" charset="0"/>
              </a:rPr>
              <a:t> e diversificando os formatos institucionais e acadêmicos protegidos pelo “manto da inovação</a:t>
            </a:r>
            <a:r>
              <a:rPr lang="pt-BR" altLang="pt-BR" b="1" dirty="0" smtClean="0">
                <a:solidFill>
                  <a:srgbClr val="000000"/>
                </a:solidFill>
                <a:latin typeface="Arial Narrow" pitchFamily="34" charset="0"/>
                <a:cs typeface="Arial" charset="0"/>
              </a:rPr>
              <a:t>”</a:t>
            </a:r>
          </a:p>
          <a:p>
            <a:pPr marL="273050" indent="-273050" algn="just">
              <a:lnSpc>
                <a:spcPct val="170000"/>
              </a:lnSpc>
              <a:spcBef>
                <a:spcPts val="600"/>
              </a:spcBef>
              <a:buClr>
                <a:srgbClr val="FE8637"/>
              </a:buClr>
              <a:buSzPct val="70000"/>
              <a:buFont typeface="Wingdings" pitchFamily="2" charset="2"/>
              <a:buChar char="Ø"/>
            </a:pPr>
            <a:endParaRPr lang="pt-BR" altLang="pt-BR" b="1" dirty="0" smtClean="0">
              <a:solidFill>
                <a:srgbClr val="000000"/>
              </a:solidFill>
              <a:latin typeface="Arial Narrow" pitchFamily="34" charset="0"/>
              <a:cs typeface="Arial" charset="0"/>
            </a:endParaRPr>
          </a:p>
          <a:p>
            <a:pPr marL="273050" indent="-273050" algn="r">
              <a:lnSpc>
                <a:spcPct val="170000"/>
              </a:lnSpc>
              <a:spcBef>
                <a:spcPts val="600"/>
              </a:spcBef>
              <a:buClr>
                <a:srgbClr val="FE8637"/>
              </a:buClr>
              <a:buSzPct val="70000"/>
              <a:buNone/>
            </a:pPr>
            <a:r>
              <a:rPr lang="pt-BR" sz="1800" b="1" dirty="0" smtClean="0">
                <a:solidFill>
                  <a:schemeClr val="bg2">
                    <a:lumMod val="50000"/>
                  </a:schemeClr>
                </a:solidFill>
                <a:latin typeface="+mj-lt"/>
                <a:cs typeface="Arial" pitchFamily="34" charset="0"/>
              </a:rPr>
              <a:t>Trabalho apresentado por Luciene Medeiros: </a:t>
            </a:r>
            <a:r>
              <a:rPr lang="pt-BR" sz="1800" b="1" dirty="0" smtClean="0">
                <a:solidFill>
                  <a:schemeClr val="bg2">
                    <a:lumMod val="50000"/>
                  </a:schemeClr>
                </a:solidFill>
                <a:latin typeface="+mj-lt"/>
                <a:cs typeface="Arial" pitchFamily="34" charset="0"/>
              </a:rPr>
              <a:t>AS POLÍTICAS DE EXPANSÃO DE EDUCAÇÃO SUPERIOR COMO INDUTORAS DE NOVAS ARQUITETURAS ACADÊMICAS NAS UNIVERSIDADES PÚBLICAS FEDERAIS</a:t>
            </a:r>
            <a:endParaRPr lang="pt-BR" altLang="pt-BR" sz="1800" b="1" dirty="0" smtClean="0">
              <a:solidFill>
                <a:schemeClr val="bg2">
                  <a:lumMod val="50000"/>
                </a:schemeClr>
              </a:solidFill>
              <a:latin typeface="+mj-lt"/>
              <a:cs typeface="Arial" charset="0"/>
            </a:endParaRPr>
          </a:p>
          <a:p>
            <a:pPr marL="273050" indent="-273050" algn="just">
              <a:lnSpc>
                <a:spcPct val="170000"/>
              </a:lnSpc>
              <a:spcBef>
                <a:spcPts val="600"/>
              </a:spcBef>
              <a:buClr>
                <a:srgbClr val="FE8637"/>
              </a:buClr>
              <a:buSzPct val="70000"/>
              <a:buFont typeface="Wingdings" pitchFamily="2" charset="2"/>
              <a:buChar char="Ø"/>
            </a:pPr>
            <a:endParaRPr lang="pt-BR" altLang="pt-BR" b="1" dirty="0" smtClean="0">
              <a:solidFill>
                <a:srgbClr val="000000"/>
              </a:solidFill>
              <a:latin typeface="Arial Narrow" pitchFamily="34" charset="0"/>
              <a:cs typeface="Arial" charset="0"/>
            </a:endParaRPr>
          </a:p>
          <a:p>
            <a:pPr marL="273050" indent="-273050" algn="just">
              <a:lnSpc>
                <a:spcPct val="170000"/>
              </a:lnSpc>
              <a:spcBef>
                <a:spcPts val="600"/>
              </a:spcBef>
              <a:buClr>
                <a:srgbClr val="FE8637"/>
              </a:buClr>
              <a:buSzPct val="70000"/>
              <a:buFont typeface="Wingdings" pitchFamily="2" charset="2"/>
              <a:buChar char="Ø"/>
            </a:pPr>
            <a:endParaRPr lang="pt-BR" altLang="pt-BR" b="1" dirty="0" smtClean="0">
              <a:solidFill>
                <a:srgbClr val="000000"/>
              </a:solidFill>
              <a:latin typeface="Arial Narrow" pitchFamily="34" charset="0"/>
              <a:cs typeface="Arial" charset="0"/>
            </a:endParaRPr>
          </a:p>
          <a:p>
            <a:pPr>
              <a:buFont typeface="Wingdings" pitchFamily="2" charset="2"/>
              <a:buChar char="Ø"/>
            </a:pPr>
            <a:endParaRPr lang="pt-BR" b="1" dirty="0"/>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158" y="642918"/>
            <a:ext cx="7429552" cy="581772"/>
          </a:xfrm>
        </p:spPr>
        <p:txBody>
          <a:bodyPr>
            <a:normAutofit/>
          </a:bodyPr>
          <a:lstStyle/>
          <a:p>
            <a:pPr algn="ctr"/>
            <a:r>
              <a:rPr lang="pt-BR" sz="3200" b="1" dirty="0" smtClean="0">
                <a:solidFill>
                  <a:schemeClr val="tx1"/>
                </a:solidFill>
              </a:rPr>
              <a:t>CURSOS DE GRADUAÇÃO A DISTÂNCIA</a:t>
            </a:r>
            <a:endParaRPr lang="pt-BR" sz="3200" b="1" dirty="0">
              <a:solidFill>
                <a:schemeClr val="tx1"/>
              </a:solidFill>
            </a:endParaRPr>
          </a:p>
        </p:txBody>
      </p:sp>
      <p:sp>
        <p:nvSpPr>
          <p:cNvPr id="3" name="Espaço Reservado para Conteúdo 2"/>
          <p:cNvSpPr>
            <a:spLocks noGrp="1"/>
          </p:cNvSpPr>
          <p:nvPr>
            <p:ph idx="1"/>
          </p:nvPr>
        </p:nvSpPr>
        <p:spPr>
          <a:xfrm>
            <a:off x="571472" y="1714488"/>
            <a:ext cx="8229600" cy="4643470"/>
          </a:xfrm>
        </p:spPr>
        <p:txBody>
          <a:bodyPr>
            <a:normAutofit/>
          </a:bodyPr>
          <a:lstStyle/>
          <a:p>
            <a:pPr>
              <a:spcBef>
                <a:spcPts val="0"/>
              </a:spcBef>
              <a:spcAft>
                <a:spcPts val="600"/>
              </a:spcAft>
            </a:pPr>
            <a:r>
              <a:rPr lang="pt-BR" sz="2200" dirty="0" smtClean="0">
                <a:latin typeface="Arial Narrow" pitchFamily="34" charset="0"/>
              </a:rPr>
              <a:t>Pesquisa analisa a política</a:t>
            </a:r>
            <a:r>
              <a:rPr lang="pt-BR" sz="2200" dirty="0" smtClean="0"/>
              <a:t>  </a:t>
            </a:r>
            <a:r>
              <a:rPr lang="pt-BR" sz="2200" dirty="0" smtClean="0">
                <a:latin typeface="Arial Narrow" pitchFamily="34" charset="0"/>
              </a:rPr>
              <a:t>de expansão do ensino superior na modalidade a distância no IFPB, tendo como referência o curso de Bacharelado de Administração Pública/PNAP, evidenciando as suas repercussões na cultura organizacional e no trabalho docente. </a:t>
            </a:r>
          </a:p>
          <a:p>
            <a:pPr>
              <a:spcBef>
                <a:spcPts val="0"/>
              </a:spcBef>
              <a:spcAft>
                <a:spcPts val="600"/>
              </a:spcAft>
            </a:pPr>
            <a:endParaRPr lang="pt-BR" sz="2200" dirty="0" smtClean="0">
              <a:latin typeface="Arial Narrow" pitchFamily="34" charset="0"/>
            </a:endParaRPr>
          </a:p>
          <a:p>
            <a:pPr>
              <a:spcBef>
                <a:spcPts val="0"/>
              </a:spcBef>
              <a:spcAft>
                <a:spcPts val="600"/>
              </a:spcAft>
            </a:pPr>
            <a:r>
              <a:rPr lang="pt-BR" sz="2200" dirty="0" smtClean="0">
                <a:latin typeface="Arial Narrow" pitchFamily="34" charset="0"/>
              </a:rPr>
              <a:t>Trata-se de uma pesquisa qualitativa e de um estudo de caso, tendo sido usadas, como procedimentos técnicos, a análise documental e a entrevista </a:t>
            </a:r>
            <a:r>
              <a:rPr lang="pt-BR" sz="2200" dirty="0" err="1" smtClean="0">
                <a:latin typeface="Arial Narrow" pitchFamily="34" charset="0"/>
              </a:rPr>
              <a:t>semiestruturada</a:t>
            </a:r>
            <a:r>
              <a:rPr lang="pt-BR" sz="2200" dirty="0" smtClean="0">
                <a:latin typeface="Arial Narrow" pitchFamily="34" charset="0"/>
              </a:rPr>
              <a:t>, aplicada junto a gestores e docentes que atuaram no projeto BAP/PNAP/UAB. </a:t>
            </a:r>
          </a:p>
          <a:p>
            <a:pPr>
              <a:spcBef>
                <a:spcPts val="0"/>
              </a:spcBef>
              <a:spcAft>
                <a:spcPts val="600"/>
              </a:spcAft>
            </a:pPr>
            <a:endParaRPr lang="pt-BR" sz="2800" dirty="0" smtClean="0">
              <a:latin typeface="Arial Narrow" pitchFamily="34" charset="0"/>
            </a:endParaRPr>
          </a:p>
          <a:p>
            <a:pPr algn="r">
              <a:buNone/>
            </a:pPr>
            <a:r>
              <a:rPr lang="pt-BR" sz="1100" dirty="0" smtClean="0">
                <a:solidFill>
                  <a:schemeClr val="bg2">
                    <a:lumMod val="50000"/>
                  </a:schemeClr>
                </a:solidFill>
                <a:latin typeface="+mj-lt"/>
              </a:rPr>
              <a:t>EXPANSÃO DA EDUCAÇÃO SUPERIOR A DISTÂNCIA NO IFPB: REPERCUSSÕES NA CULTURA ORGANIZACIONAL E NO TRABALHO DOCENTE.</a:t>
            </a:r>
          </a:p>
          <a:p>
            <a:pPr algn="r">
              <a:buNone/>
            </a:pPr>
            <a:r>
              <a:rPr lang="pt-BR" sz="1100" i="1" dirty="0" smtClean="0">
                <a:solidFill>
                  <a:schemeClr val="bg2">
                    <a:lumMod val="50000"/>
                  </a:schemeClr>
                </a:solidFill>
                <a:latin typeface="+mj-lt"/>
              </a:rPr>
              <a:t>Alda Maria Duarte Araújo Castro, Maria da Conceição Monteiro Cavalcante</a:t>
            </a:r>
            <a:endParaRPr lang="pt-BR" sz="1100" dirty="0" smtClean="0">
              <a:solidFill>
                <a:schemeClr val="bg2">
                  <a:lumMod val="50000"/>
                </a:schemeClr>
              </a:solidFill>
              <a:latin typeface="+mj-lt"/>
            </a:endParaRPr>
          </a:p>
          <a:p>
            <a:pPr>
              <a:spcBef>
                <a:spcPts val="0"/>
              </a:spcBef>
              <a:spcAft>
                <a:spcPts val="600"/>
              </a:spcAft>
            </a:pPr>
            <a:endParaRPr lang="pt-BR" sz="2800" dirty="0" smtClean="0">
              <a:latin typeface="Arial Narrow" pitchFamily="34" charset="0"/>
            </a:endParaRPr>
          </a:p>
          <a:p>
            <a:endParaRPr lang="pt-BR" sz="2800" dirty="0" smtClean="0">
              <a:latin typeface="Arial Narrow" pitchFamily="34" charset="0"/>
            </a:endParaRPr>
          </a:p>
          <a:p>
            <a:endParaRPr lang="pt-BR" sz="2800" dirty="0" smtClean="0">
              <a:latin typeface="Arial Narrow" pitchFamily="34" charset="0"/>
            </a:endParaRPr>
          </a:p>
          <a:p>
            <a:endParaRPr lang="pt-BR" dirty="0"/>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1000108"/>
            <a:ext cx="8229600" cy="1143000"/>
          </a:xfrm>
        </p:spPr>
        <p:txBody>
          <a:bodyPr>
            <a:normAutofit fontScale="90000"/>
          </a:bodyPr>
          <a:lstStyle/>
          <a:p>
            <a:pPr algn="ctr"/>
            <a:r>
              <a:rPr lang="pt-BR" sz="2800" b="1" dirty="0" smtClean="0">
                <a:solidFill>
                  <a:schemeClr val="tx1"/>
                </a:solidFill>
                <a:latin typeface="Arial Narrow" pitchFamily="34" charset="0"/>
              </a:rPr>
              <a:t>EXPANSÃO DO ENSINO SUPERIOR NA MODALIDADE A DISTÂNCIA NO IFPB</a:t>
            </a:r>
            <a:br>
              <a:rPr lang="pt-BR" sz="2800" b="1" dirty="0" smtClean="0">
                <a:solidFill>
                  <a:schemeClr val="tx1"/>
                </a:solidFill>
                <a:latin typeface="Arial Narrow" pitchFamily="34" charset="0"/>
              </a:rPr>
            </a:br>
            <a:endParaRPr lang="pt-BR" sz="2800" b="1" dirty="0">
              <a:solidFill>
                <a:schemeClr val="tx1"/>
              </a:solidFill>
            </a:endParaRPr>
          </a:p>
        </p:txBody>
      </p:sp>
      <p:sp>
        <p:nvSpPr>
          <p:cNvPr id="3" name="Espaço Reservado para Conteúdo 2"/>
          <p:cNvSpPr>
            <a:spLocks noGrp="1"/>
          </p:cNvSpPr>
          <p:nvPr>
            <p:ph idx="1"/>
          </p:nvPr>
        </p:nvSpPr>
        <p:spPr>
          <a:xfrm>
            <a:off x="500034" y="2643182"/>
            <a:ext cx="8229600" cy="3429024"/>
          </a:xfrm>
        </p:spPr>
        <p:txBody>
          <a:bodyPr/>
          <a:lstStyle/>
          <a:p>
            <a:r>
              <a:rPr lang="pt-BR" b="1" dirty="0" smtClean="0"/>
              <a:t> </a:t>
            </a:r>
            <a:r>
              <a:rPr lang="pt-BR" sz="2400" dirty="0" smtClean="0">
                <a:latin typeface="Arial Narrow" pitchFamily="34" charset="0"/>
              </a:rPr>
              <a:t>Expansão da </a:t>
            </a:r>
            <a:r>
              <a:rPr lang="pt-BR" sz="2400" dirty="0" err="1" smtClean="0">
                <a:latin typeface="Arial Narrow" pitchFamily="34" charset="0"/>
              </a:rPr>
              <a:t>EaD</a:t>
            </a:r>
            <a:r>
              <a:rPr lang="pt-BR" sz="2400" dirty="0" smtClean="0">
                <a:latin typeface="Arial Narrow" pitchFamily="34" charset="0"/>
              </a:rPr>
              <a:t> nos </a:t>
            </a:r>
            <a:r>
              <a:rPr lang="pt-BR" sz="2400" dirty="0" err="1" smtClean="0">
                <a:latin typeface="Arial Narrow" pitchFamily="34" charset="0"/>
              </a:rPr>
              <a:t>IFs</a:t>
            </a:r>
            <a:r>
              <a:rPr lang="pt-BR" sz="2400" dirty="0" smtClean="0">
                <a:latin typeface="Arial Narrow" pitchFamily="34" charset="0"/>
              </a:rPr>
              <a:t>: o IFPB e a oferta do Bacharelado  em Administração Pública PNAP/CAPES/UAB. </a:t>
            </a:r>
          </a:p>
          <a:p>
            <a:endParaRPr lang="pt-BR" sz="2400" dirty="0" smtClean="0">
              <a:latin typeface="Arial Narrow" pitchFamily="34" charset="0"/>
            </a:endParaRPr>
          </a:p>
          <a:p>
            <a:r>
              <a:rPr lang="pt-BR" sz="2400" dirty="0" smtClean="0">
                <a:latin typeface="Arial Narrow" pitchFamily="34" charset="0"/>
              </a:rPr>
              <a:t>Expansão da </a:t>
            </a:r>
            <a:r>
              <a:rPr lang="pt-BR" sz="2400" dirty="0" err="1" smtClean="0">
                <a:latin typeface="Arial Narrow" pitchFamily="34" charset="0"/>
              </a:rPr>
              <a:t>EaD</a:t>
            </a:r>
            <a:r>
              <a:rPr lang="pt-BR" sz="2400" dirty="0" smtClean="0">
                <a:latin typeface="Arial Narrow" pitchFamily="34" charset="0"/>
              </a:rPr>
              <a:t> e repercussão na cultura organizacional  do IFPB.</a:t>
            </a:r>
          </a:p>
          <a:p>
            <a:endParaRPr lang="pt-BR" sz="2400" dirty="0" smtClean="0">
              <a:latin typeface="Arial Narrow" pitchFamily="34" charset="0"/>
            </a:endParaRPr>
          </a:p>
          <a:p>
            <a:r>
              <a:rPr lang="pt-BR" sz="2400" dirty="0" smtClean="0">
                <a:latin typeface="Arial Narrow" pitchFamily="34" charset="0"/>
              </a:rPr>
              <a:t>As mudanças no trabalho docente em cursos de </a:t>
            </a:r>
            <a:r>
              <a:rPr lang="pt-BR" sz="2400" dirty="0" err="1" smtClean="0">
                <a:latin typeface="Arial Narrow" pitchFamily="34" charset="0"/>
              </a:rPr>
              <a:t>EaD</a:t>
            </a:r>
            <a:r>
              <a:rPr lang="pt-BR" sz="2400" dirty="0" smtClean="0">
                <a:latin typeface="Arial Narrow" pitchFamily="34" charset="0"/>
              </a:rPr>
              <a:t>: </a:t>
            </a:r>
            <a:r>
              <a:rPr lang="pt-BR" sz="2400" dirty="0" err="1" smtClean="0">
                <a:latin typeface="Arial Narrow" pitchFamily="34" charset="0"/>
              </a:rPr>
              <a:t>precarização</a:t>
            </a:r>
            <a:r>
              <a:rPr lang="pt-BR" sz="2400" dirty="0" smtClean="0">
                <a:latin typeface="Arial Narrow" pitchFamily="34" charset="0"/>
              </a:rPr>
              <a:t> e  intensificação.</a:t>
            </a: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510334"/>
          </a:xfrm>
        </p:spPr>
        <p:txBody>
          <a:bodyPr>
            <a:normAutofit fontScale="90000"/>
          </a:bodyPr>
          <a:lstStyle/>
          <a:p>
            <a:pPr algn="ctr"/>
            <a:r>
              <a:rPr lang="pt-BR" sz="3200" b="1" dirty="0" smtClean="0">
                <a:solidFill>
                  <a:schemeClr val="tx1"/>
                </a:solidFill>
              </a:rPr>
              <a:t>CONSIDERAÇÕES FINAIS</a:t>
            </a:r>
            <a:endParaRPr lang="pt-BR" sz="3200" b="1" dirty="0">
              <a:solidFill>
                <a:schemeClr val="tx1"/>
              </a:solidFill>
            </a:endParaRPr>
          </a:p>
        </p:txBody>
      </p:sp>
      <p:sp>
        <p:nvSpPr>
          <p:cNvPr id="3" name="Espaço Reservado para Conteúdo 2"/>
          <p:cNvSpPr>
            <a:spLocks noGrp="1"/>
          </p:cNvSpPr>
          <p:nvPr>
            <p:ph idx="1"/>
          </p:nvPr>
        </p:nvSpPr>
        <p:spPr>
          <a:xfrm>
            <a:off x="428596" y="2071678"/>
            <a:ext cx="8229600" cy="4071966"/>
          </a:xfrm>
        </p:spPr>
        <p:txBody>
          <a:bodyPr>
            <a:normAutofit/>
          </a:bodyPr>
          <a:lstStyle/>
          <a:p>
            <a:pPr algn="just"/>
            <a:r>
              <a:rPr lang="pt-BR" sz="1900" dirty="0" smtClean="0">
                <a:latin typeface="Arial Narrow" pitchFamily="34" charset="0"/>
              </a:rPr>
              <a:t>O IFPB, ao assumir o </a:t>
            </a:r>
            <a:r>
              <a:rPr lang="pt-BR" sz="1900" i="1" dirty="0" smtClean="0">
                <a:latin typeface="Arial Narrow" pitchFamily="34" charset="0"/>
              </a:rPr>
              <a:t>status</a:t>
            </a:r>
            <a:r>
              <a:rPr lang="pt-BR" sz="1900" dirty="0" smtClean="0">
                <a:latin typeface="Arial Narrow" pitchFamily="34" charset="0"/>
              </a:rPr>
              <a:t> de universidade, passa a ofertar a educação superior nos parâmetros apontados nesse estudo, incluindo a modalidade a distância</a:t>
            </a:r>
            <a:r>
              <a:rPr lang="pt-BR" sz="1900" dirty="0" smtClean="0">
                <a:latin typeface="Arial Narrow" pitchFamily="34" charset="0"/>
              </a:rPr>
              <a:t>.</a:t>
            </a:r>
          </a:p>
          <a:p>
            <a:pPr algn="just"/>
            <a:endParaRPr lang="pt-BR" sz="1900" dirty="0" smtClean="0">
              <a:latin typeface="Arial Narrow" pitchFamily="34" charset="0"/>
            </a:endParaRPr>
          </a:p>
          <a:p>
            <a:pPr algn="just"/>
            <a:r>
              <a:rPr lang="pt-BR" sz="1900" dirty="0" smtClean="0">
                <a:latin typeface="Arial Narrow" pitchFamily="34" charset="0"/>
              </a:rPr>
              <a:t>Estas novas características e o novo modelo institucional presenciado no IFPB materializam-se com o ensino técnico profissional, articulando a educação superior com a básica e a profissional, de forma </a:t>
            </a:r>
            <a:r>
              <a:rPr lang="pt-BR" sz="1900" dirty="0" err="1" smtClean="0">
                <a:latin typeface="Arial Narrow" pitchFamily="34" charset="0"/>
              </a:rPr>
              <a:t>pluricurricular</a:t>
            </a:r>
            <a:r>
              <a:rPr lang="pt-BR" sz="1900" dirty="0" smtClean="0">
                <a:latin typeface="Arial Narrow" pitchFamily="34" charset="0"/>
              </a:rPr>
              <a:t> e </a:t>
            </a:r>
            <a:r>
              <a:rPr lang="pt-BR" sz="1900" dirty="0" err="1" smtClean="0">
                <a:latin typeface="Arial Narrow" pitchFamily="34" charset="0"/>
              </a:rPr>
              <a:t>multicampi</a:t>
            </a:r>
            <a:r>
              <a:rPr lang="pt-BR" sz="1900" dirty="0" smtClean="0">
                <a:latin typeface="Arial Narrow" pitchFamily="34" charset="0"/>
              </a:rPr>
              <a:t>, em diferentes níveis e modalidades com impacto na sua cultura </a:t>
            </a:r>
            <a:r>
              <a:rPr lang="pt-BR" sz="1900" dirty="0" smtClean="0">
                <a:latin typeface="Arial Narrow" pitchFamily="34" charset="0"/>
              </a:rPr>
              <a:t>organizacional.</a:t>
            </a:r>
          </a:p>
          <a:p>
            <a:pPr algn="just"/>
            <a:endParaRPr lang="pt-BR" sz="1900" dirty="0" smtClean="0">
              <a:latin typeface="Arial Narrow" pitchFamily="34" charset="0"/>
            </a:endParaRPr>
          </a:p>
          <a:p>
            <a:pPr algn="just"/>
            <a:r>
              <a:rPr lang="pt-BR" sz="1900" dirty="0" smtClean="0">
                <a:latin typeface="Arial Narrow" pitchFamily="34" charset="0"/>
              </a:rPr>
              <a:t> </a:t>
            </a:r>
            <a:r>
              <a:rPr lang="pt-BR" sz="1900" dirty="0" smtClean="0">
                <a:latin typeface="Arial Narrow" pitchFamily="34" charset="0"/>
              </a:rPr>
              <a:t>A educação superior a distância, por meio do BAP/PNAP, foi apontada como uma proposta inovadora para o instituto, tendo deixado, no entanto, muitas inquietações no IFPB. O instituto não tinha condições materiais e de recursos humanos capacitados e habilitados para desenvolver suas atividades na modalidade a distância.</a:t>
            </a:r>
          </a:p>
          <a:p>
            <a:endParaRPr lang="pt-BR" dirty="0">
              <a:latin typeface="Arial Narrow"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581772"/>
          </a:xfrm>
        </p:spPr>
        <p:txBody>
          <a:bodyPr>
            <a:normAutofit/>
          </a:bodyPr>
          <a:lstStyle/>
          <a:p>
            <a:pPr algn="ctr"/>
            <a:r>
              <a:rPr lang="pt-BR" sz="2800" b="1" dirty="0" smtClean="0">
                <a:solidFill>
                  <a:schemeClr val="tx1"/>
                </a:solidFill>
              </a:rPr>
              <a:t>CONSIDERAÇÕES FINAIS</a:t>
            </a:r>
            <a:endParaRPr lang="pt-BR" sz="2800" dirty="0"/>
          </a:p>
        </p:txBody>
      </p:sp>
      <p:sp>
        <p:nvSpPr>
          <p:cNvPr id="3" name="Espaço Reservado para Conteúdo 2"/>
          <p:cNvSpPr>
            <a:spLocks noGrp="1"/>
          </p:cNvSpPr>
          <p:nvPr>
            <p:ph idx="1"/>
          </p:nvPr>
        </p:nvSpPr>
        <p:spPr>
          <a:xfrm>
            <a:off x="457200" y="1571612"/>
            <a:ext cx="8229600" cy="4752988"/>
          </a:xfrm>
        </p:spPr>
        <p:txBody>
          <a:bodyPr>
            <a:normAutofit fontScale="62500" lnSpcReduction="20000"/>
          </a:bodyPr>
          <a:lstStyle/>
          <a:p>
            <a:pPr algn="just"/>
            <a:r>
              <a:rPr lang="pt-BR" dirty="0" smtClean="0">
                <a:latin typeface="Arial Narrow" pitchFamily="34" charset="0"/>
              </a:rPr>
              <a:t>No que se refere, especificamente, aos docentes que atuaram no PAB/PNAP, verificou-se que o trabalho docente foi completamente modificado. A necessidade de buscar capacitação para atuar na </a:t>
            </a:r>
            <a:r>
              <a:rPr lang="pt-BR" dirty="0" err="1" smtClean="0">
                <a:latin typeface="Arial Narrow" pitchFamily="34" charset="0"/>
              </a:rPr>
              <a:t>EaD</a:t>
            </a:r>
            <a:r>
              <a:rPr lang="pt-BR" dirty="0" smtClean="0">
                <a:latin typeface="Arial Narrow" pitchFamily="34" charset="0"/>
              </a:rPr>
              <a:t>, em serviço, foi um grande desafio, estando todos os docentes envolvidos no BAP/PNAP, mantendo suas atividades em tempo integral no ensino presencial nos diversos cursos oferecidos pelo IFPB. </a:t>
            </a:r>
          </a:p>
          <a:p>
            <a:pPr algn="just"/>
            <a:endParaRPr lang="pt-BR" dirty="0" smtClean="0">
              <a:latin typeface="Arial Narrow" pitchFamily="34" charset="0"/>
            </a:endParaRPr>
          </a:p>
          <a:p>
            <a:pPr algn="just"/>
            <a:r>
              <a:rPr lang="pt-BR" dirty="0" smtClean="0">
                <a:latin typeface="Arial Narrow" pitchFamily="34" charset="0"/>
              </a:rPr>
              <a:t>O domínio das </a:t>
            </a:r>
            <a:r>
              <a:rPr lang="pt-BR" dirty="0" err="1" smtClean="0">
                <a:latin typeface="Arial Narrow" pitchFamily="34" charset="0"/>
              </a:rPr>
              <a:t>TICs</a:t>
            </a:r>
            <a:r>
              <a:rPr lang="pt-BR" dirty="0" smtClean="0">
                <a:latin typeface="Arial Narrow" pitchFamily="34" charset="0"/>
              </a:rPr>
              <a:t> apresentou-se como uma exigência incondicional à atuação na </a:t>
            </a:r>
            <a:r>
              <a:rPr lang="pt-BR" dirty="0" err="1" smtClean="0">
                <a:latin typeface="Arial Narrow" pitchFamily="34" charset="0"/>
              </a:rPr>
              <a:t>EaD</a:t>
            </a:r>
            <a:r>
              <a:rPr lang="pt-BR" dirty="0" smtClean="0">
                <a:latin typeface="Arial Narrow" pitchFamily="34" charset="0"/>
              </a:rPr>
              <a:t>, provocando, nos docentes deste curso, vários desafios, dentre os quais se pode destacar a busca da capacidade de entender e estudar a terminologia da modalidade </a:t>
            </a:r>
            <a:r>
              <a:rPr lang="pt-BR" dirty="0" err="1" smtClean="0">
                <a:latin typeface="Arial Narrow" pitchFamily="34" charset="0"/>
              </a:rPr>
              <a:t>EaD</a:t>
            </a:r>
            <a:r>
              <a:rPr lang="pt-BR" dirty="0" smtClean="0">
                <a:latin typeface="Arial Narrow" pitchFamily="34" charset="0"/>
              </a:rPr>
              <a:t>, os fundamentos e tantas outras informações indispensáveis para atuação nesse campo. </a:t>
            </a:r>
          </a:p>
          <a:p>
            <a:pPr algn="just"/>
            <a:endParaRPr lang="pt-BR" dirty="0" smtClean="0">
              <a:latin typeface="Arial Narrow" pitchFamily="34" charset="0"/>
            </a:endParaRPr>
          </a:p>
          <a:p>
            <a:pPr algn="just"/>
            <a:r>
              <a:rPr lang="pt-BR" dirty="0" smtClean="0">
                <a:latin typeface="Arial Narrow" pitchFamily="34" charset="0"/>
              </a:rPr>
              <a:t>A </a:t>
            </a:r>
            <a:r>
              <a:rPr lang="pt-BR" dirty="0" err="1" smtClean="0">
                <a:latin typeface="Arial Narrow" pitchFamily="34" charset="0"/>
              </a:rPr>
              <a:t>precarização</a:t>
            </a:r>
            <a:r>
              <a:rPr lang="pt-BR" dirty="0" smtClean="0">
                <a:latin typeface="Arial Narrow" pitchFamily="34" charset="0"/>
              </a:rPr>
              <a:t> e a intensificação do trabalho tornaram-se uma preocupação entre os docentes que atuaram no BAP/PNAP, tendo ficado explícito, nas falas dos docentes, que o curso foi ofertado em condições aligeiradas, e eles tiveram que dedicar muitas horas de seu tempo para cumprir as exigências do mesmo. A remuneração por bolsa foi considerada um incentivo para o aceite a participar na oferta do curso como docente. No entanto, reconhecem que a bolsa é insuficiente como remuneração do trabalho que realizam no curso. A falta de tempo para participar das capacitações programadas pelo IFPB também foi uma fala extremamente impactante, face à ampla discussão, entre os autores, quanto à necessidade premente de domínio das tecnologias.</a:t>
            </a:r>
            <a:endParaRPr lang="pt-BR" dirty="0">
              <a:latin typeface="Arial Narrow"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158" y="500042"/>
            <a:ext cx="8572560" cy="642942"/>
          </a:xfrm>
        </p:spPr>
        <p:txBody>
          <a:bodyPr>
            <a:normAutofit/>
          </a:bodyPr>
          <a:lstStyle/>
          <a:p>
            <a:r>
              <a:rPr lang="pt-BR" sz="2400" b="1" dirty="0" smtClean="0">
                <a:solidFill>
                  <a:schemeClr val="tx1"/>
                </a:solidFill>
                <a:latin typeface="Arial" pitchFamily="34" charset="0"/>
                <a:cs typeface="Arial" pitchFamily="34" charset="0"/>
              </a:rPr>
              <a:t>DISCIPLINAS A DISTÂNCIA EM CURSOS PRESENCIAIS</a:t>
            </a:r>
            <a:endParaRPr lang="pt-BR" sz="2400" dirty="0"/>
          </a:p>
        </p:txBody>
      </p:sp>
      <p:sp>
        <p:nvSpPr>
          <p:cNvPr id="3" name="Espaço Reservado para Conteúdo 2"/>
          <p:cNvSpPr>
            <a:spLocks noGrp="1"/>
          </p:cNvSpPr>
          <p:nvPr>
            <p:ph idx="1"/>
          </p:nvPr>
        </p:nvSpPr>
        <p:spPr>
          <a:xfrm>
            <a:off x="357158" y="1285860"/>
            <a:ext cx="8229600" cy="4786346"/>
          </a:xfrm>
        </p:spPr>
        <p:txBody>
          <a:bodyPr>
            <a:normAutofit/>
          </a:bodyPr>
          <a:lstStyle/>
          <a:p>
            <a:pPr marL="0" lvl="1" indent="0">
              <a:spcBef>
                <a:spcPts val="0"/>
              </a:spcBef>
              <a:buNone/>
            </a:pPr>
            <a:r>
              <a:rPr lang="pt-BR" sz="1900" b="1" dirty="0" smtClean="0">
                <a:latin typeface="Arial Narrow" pitchFamily="34" charset="0"/>
              </a:rPr>
              <a:t>PESQUISA:  A INVASÃO SILENCIOSA DOS 20% DE </a:t>
            </a:r>
            <a:r>
              <a:rPr lang="pt-BR" sz="1900" b="1" dirty="0" err="1" smtClean="0">
                <a:latin typeface="Arial Narrow" pitchFamily="34" charset="0"/>
              </a:rPr>
              <a:t>EaD</a:t>
            </a:r>
            <a:r>
              <a:rPr lang="pt-BR" sz="1900" b="1" dirty="0" smtClean="0">
                <a:latin typeface="Arial Narrow" pitchFamily="34" charset="0"/>
              </a:rPr>
              <a:t> NOS CURSOS DE GRADUAÇÃOPRESENCIAIS. Estudos de caso realizados em IES privadas.</a:t>
            </a:r>
          </a:p>
          <a:p>
            <a:pPr lvl="1">
              <a:buNone/>
            </a:pPr>
            <a:endParaRPr lang="pt-BR" b="1" dirty="0" smtClean="0">
              <a:latin typeface="Arial Narrow" pitchFamily="34" charset="0"/>
            </a:endParaRPr>
          </a:p>
          <a:p>
            <a:r>
              <a:rPr lang="pt-BR" sz="2000" b="1" dirty="0" smtClean="0">
                <a:latin typeface="Arial Narrow" pitchFamily="34" charset="0"/>
              </a:rPr>
              <a:t>Estudo de Caso 1 -  </a:t>
            </a:r>
            <a:r>
              <a:rPr lang="pt-BR" sz="2000" dirty="0" smtClean="0">
                <a:latin typeface="Arial Narrow" pitchFamily="34" charset="0"/>
              </a:rPr>
              <a:t>tem como objetivo analisar os caminhos tomados por duas universidades privadas no Estado do Rio de Janeiro, no período 2006-2013, para concretizar a Portaria MEC n. 4.059/04</a:t>
            </a:r>
          </a:p>
          <a:p>
            <a:r>
              <a:rPr lang="pt-BR" sz="2000" b="1" dirty="0" smtClean="0">
                <a:latin typeface="Arial Narrow" pitchFamily="34" charset="0"/>
              </a:rPr>
              <a:t>Fontes</a:t>
            </a:r>
            <a:r>
              <a:rPr lang="pt-BR" sz="2000" dirty="0" smtClean="0">
                <a:latin typeface="Arial Narrow" pitchFamily="34" charset="0"/>
              </a:rPr>
              <a:t>: documentos institucionais e registros acadêmicos</a:t>
            </a:r>
          </a:p>
          <a:p>
            <a:pPr>
              <a:buNone/>
            </a:pPr>
            <a:endParaRPr lang="pt-BR" sz="2000" dirty="0" smtClean="0">
              <a:latin typeface="Arial Narrow" pitchFamily="34" charset="0"/>
            </a:endParaRPr>
          </a:p>
          <a:p>
            <a:r>
              <a:rPr lang="pt-BR" sz="2000" b="1" dirty="0" smtClean="0">
                <a:latin typeface="Arial Narrow" pitchFamily="34" charset="0"/>
              </a:rPr>
              <a:t>Estudo de Caso 2 -  </a:t>
            </a:r>
            <a:r>
              <a:rPr lang="pt-BR" sz="2000" dirty="0" smtClean="0">
                <a:latin typeface="Arial Narrow" pitchFamily="34" charset="0"/>
              </a:rPr>
              <a:t>objetiva prover, com dados quantitativos específicos de uma turma de disciplina online de primeiro período[...] de uma instituição privada, a análise da permanência dos estudantes</a:t>
            </a:r>
            <a:endParaRPr lang="pt-BR" sz="2000" b="1" dirty="0" smtClean="0">
              <a:latin typeface="Arial Narrow" pitchFamily="34" charset="0"/>
            </a:endParaRPr>
          </a:p>
          <a:p>
            <a:r>
              <a:rPr lang="pt-BR" sz="2000" b="1" dirty="0" smtClean="0">
                <a:latin typeface="Arial Narrow" pitchFamily="34" charset="0"/>
              </a:rPr>
              <a:t>Fontes</a:t>
            </a:r>
            <a:r>
              <a:rPr lang="pt-BR" sz="2000" dirty="0" smtClean="0">
                <a:latin typeface="Arial Narrow" pitchFamily="34" charset="0"/>
              </a:rPr>
              <a:t>: questionário para o perfil dos alunos e a avaliação dos alunos sobre essa experiência, em avaliação da disciplina ao final do período.</a:t>
            </a:r>
          </a:p>
          <a:p>
            <a:endParaRPr lang="pt-BR" sz="2000" dirty="0" smtClean="0">
              <a:latin typeface="Arial Narrow" pitchFamily="34" charset="0"/>
            </a:endParaRPr>
          </a:p>
          <a:p>
            <a:endParaRPr lang="pt-BR" sz="2000" dirty="0" smtClean="0">
              <a:latin typeface="Arial Narrow" pitchFamily="34" charset="0"/>
            </a:endParaRPr>
          </a:p>
          <a:p>
            <a:endParaRPr lang="pt-BR" sz="2000" dirty="0" smtClean="0">
              <a:latin typeface="Arial Narrow" pitchFamily="34" charset="0"/>
            </a:endParaRPr>
          </a:p>
          <a:p>
            <a:endParaRPr lang="pt-BR" sz="2000" dirty="0" smtClean="0">
              <a:latin typeface="Arial Narrow" pitchFamily="34" charset="0"/>
            </a:endParaRPr>
          </a:p>
          <a:p>
            <a:endParaRPr lang="pt-BR" sz="2000" dirty="0" smtClean="0">
              <a:latin typeface="Arial Narrow" pitchFamily="34" charset="0"/>
            </a:endParaRPr>
          </a:p>
          <a:p>
            <a:endParaRPr lang="pt-BR" sz="2000" dirty="0" smtClean="0">
              <a:latin typeface="Arial Narrow" pitchFamily="34" charset="0"/>
            </a:endParaRPr>
          </a:p>
          <a:p>
            <a:endParaRPr lang="pt-BR" sz="2000" dirty="0" smtClean="0">
              <a:latin typeface="Arial Narrow" pitchFamily="34" charset="0"/>
            </a:endParaRPr>
          </a:p>
          <a:p>
            <a:endParaRPr lang="pt-BR" sz="2000" dirty="0">
              <a:latin typeface="Arial Narrow" pitchFamily="34" charset="0"/>
            </a:endParaRPr>
          </a:p>
        </p:txBody>
      </p:sp>
      <p:sp>
        <p:nvSpPr>
          <p:cNvPr id="4" name="Espaço Reservado para Data 3"/>
          <p:cNvSpPr>
            <a:spLocks noGrp="1"/>
          </p:cNvSpPr>
          <p:nvPr>
            <p:ph type="dt" sz="half" idx="10"/>
          </p:nvPr>
        </p:nvSpPr>
        <p:spPr>
          <a:xfrm>
            <a:off x="714348" y="6000768"/>
            <a:ext cx="8143932" cy="714356"/>
          </a:xfrm>
        </p:spPr>
        <p:txBody>
          <a:bodyPr/>
          <a:lstStyle/>
          <a:p>
            <a:pPr algn="r"/>
            <a:r>
              <a:rPr lang="pt-BR" sz="1100" dirty="0" smtClean="0">
                <a:latin typeface="+mj-lt"/>
              </a:rPr>
              <a:t>DE INVASÃO SILENCIOSA À ESTRATÉGIA DE SOBREVIVÊNCIA FINANCEIRA PUBLICAMENTE DECLARADA: AINSERÇÃO DE DISCIPLINAS</a:t>
            </a:r>
          </a:p>
          <a:p>
            <a:pPr algn="r"/>
            <a:r>
              <a:rPr lang="pt-BR" sz="1100" dirty="0" smtClean="0">
                <a:latin typeface="+mj-lt"/>
              </a:rPr>
              <a:t> A DISTÂNCIA EM CURSOS PRESENCIAIS DE GRADUAÇÃO</a:t>
            </a:r>
          </a:p>
          <a:p>
            <a:pPr algn="r"/>
            <a:r>
              <a:rPr lang="pt-BR" sz="1100" i="1" dirty="0" smtClean="0">
                <a:latin typeface="+mj-lt"/>
              </a:rPr>
              <a:t>Stella </a:t>
            </a:r>
            <a:r>
              <a:rPr lang="pt-BR" sz="1100" i="1" dirty="0" err="1" smtClean="0">
                <a:latin typeface="+mj-lt"/>
              </a:rPr>
              <a:t>Cecilia</a:t>
            </a:r>
            <a:r>
              <a:rPr lang="pt-BR" sz="1100" i="1" dirty="0" smtClean="0">
                <a:latin typeface="+mj-lt"/>
              </a:rPr>
              <a:t> D. </a:t>
            </a:r>
            <a:r>
              <a:rPr lang="pt-BR" sz="1100" i="1" dirty="0" err="1" smtClean="0">
                <a:latin typeface="+mj-lt"/>
              </a:rPr>
              <a:t>Segenreich</a:t>
            </a:r>
            <a:r>
              <a:rPr lang="pt-BR" sz="1100" i="1" dirty="0" smtClean="0">
                <a:latin typeface="+mj-lt"/>
              </a:rPr>
              <a:t>, Ana D’</a:t>
            </a:r>
            <a:r>
              <a:rPr lang="pt-BR" sz="1100" i="1" dirty="0" err="1" smtClean="0">
                <a:latin typeface="+mj-lt"/>
              </a:rPr>
              <a:t>Arc</a:t>
            </a:r>
            <a:r>
              <a:rPr lang="pt-BR" sz="1100" i="1" dirty="0" smtClean="0">
                <a:latin typeface="+mj-lt"/>
              </a:rPr>
              <a:t> Maia Pinto, Lilian Lyra Villela </a:t>
            </a:r>
            <a:endParaRPr lang="pt-BR" sz="1100" dirty="0" smtClean="0">
              <a:latin typeface="+mj-lt"/>
            </a:endParaRPr>
          </a:p>
          <a:p>
            <a:r>
              <a:rPr lang="pt-BR" i="1" dirty="0" smtClean="0"/>
              <a:t> </a:t>
            </a:r>
            <a:endParaRPr lang="pt-BR" dirty="0" smtClean="0"/>
          </a:p>
          <a:p>
            <a:pPr>
              <a:defRPr/>
            </a:pPr>
            <a:endParaRPr lang="pt-B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2910" y="571480"/>
            <a:ext cx="8229600" cy="928694"/>
          </a:xfrm>
        </p:spPr>
        <p:txBody>
          <a:bodyPr>
            <a:normAutofit fontScale="90000"/>
          </a:bodyPr>
          <a:lstStyle/>
          <a:p>
            <a:r>
              <a:rPr lang="pt-BR" sz="4000" b="1" dirty="0" smtClean="0">
                <a:solidFill>
                  <a:schemeClr val="tx1"/>
                </a:solidFill>
              </a:rPr>
              <a:t>CASO 1</a:t>
            </a:r>
            <a:br>
              <a:rPr lang="pt-BR" sz="4000" b="1" dirty="0" smtClean="0">
                <a:solidFill>
                  <a:schemeClr val="tx1"/>
                </a:solidFill>
              </a:rPr>
            </a:br>
            <a:r>
              <a:rPr lang="pt-BR" sz="2200" b="1" dirty="0" smtClean="0">
                <a:solidFill>
                  <a:schemeClr val="tx1"/>
                </a:solidFill>
              </a:rPr>
              <a:t>Tabela 4 - Total de Disciplinas e Turmas no ano de 2012/ </a:t>
            </a:r>
            <a:r>
              <a:rPr lang="pt-BR" sz="2200" b="1" dirty="0" err="1" smtClean="0">
                <a:solidFill>
                  <a:schemeClr val="tx1"/>
                </a:solidFill>
              </a:rPr>
              <a:t>EaD</a:t>
            </a:r>
            <a:r>
              <a:rPr lang="pt-BR" sz="2200" b="1" dirty="0" smtClean="0">
                <a:solidFill>
                  <a:schemeClr val="tx1"/>
                </a:solidFill>
              </a:rPr>
              <a:t> UGF e UC.</a:t>
            </a:r>
            <a:endParaRPr lang="pt-BR" sz="4000" b="1" dirty="0">
              <a:solidFill>
                <a:schemeClr val="tx1"/>
              </a:solidFill>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pic>
        <p:nvPicPr>
          <p:cNvPr id="58370" name="Picture 2"/>
          <p:cNvPicPr>
            <a:picLocks noGrp="1" noChangeAspect="1" noChangeArrowheads="1"/>
          </p:cNvPicPr>
          <p:nvPr>
            <p:ph idx="1"/>
          </p:nvPr>
        </p:nvPicPr>
        <p:blipFill>
          <a:blip r:embed="rId2"/>
          <a:srcRect/>
          <a:stretch>
            <a:fillRect/>
          </a:stretch>
        </p:blipFill>
        <p:spPr bwMode="auto">
          <a:xfrm>
            <a:off x="428596" y="1928802"/>
            <a:ext cx="8325329" cy="4643470"/>
          </a:xfrm>
          <a:prstGeom prst="rect">
            <a:avLst/>
          </a:prstGeom>
          <a:noFill/>
          <a:ln w="9525">
            <a:noFill/>
            <a:miter lim="800000"/>
            <a:headEnd/>
            <a:tailEnd/>
          </a:ln>
          <a:effec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357166"/>
            <a:ext cx="8143932" cy="1367614"/>
          </a:xfrm>
        </p:spPr>
        <p:txBody>
          <a:bodyPr>
            <a:normAutofit fontScale="90000"/>
          </a:bodyPr>
          <a:lstStyle/>
          <a:p>
            <a:pPr algn="ctr"/>
            <a:r>
              <a:rPr lang="pt-BR" sz="4000" b="1" dirty="0" smtClean="0">
                <a:solidFill>
                  <a:schemeClr val="tx1"/>
                </a:solidFill>
              </a:rPr>
              <a:t/>
            </a:r>
            <a:br>
              <a:rPr lang="pt-BR" sz="4000" b="1" dirty="0" smtClean="0">
                <a:solidFill>
                  <a:schemeClr val="tx1"/>
                </a:solidFill>
              </a:rPr>
            </a:br>
            <a:r>
              <a:rPr lang="pt-BR" sz="4000" b="1" dirty="0" smtClean="0">
                <a:solidFill>
                  <a:schemeClr val="tx1"/>
                </a:solidFill>
              </a:rPr>
              <a:t/>
            </a:r>
            <a:br>
              <a:rPr lang="pt-BR" sz="4000" b="1" dirty="0" smtClean="0">
                <a:solidFill>
                  <a:schemeClr val="tx1"/>
                </a:solidFill>
              </a:rPr>
            </a:br>
            <a:r>
              <a:rPr lang="pt-BR" sz="4000" b="1" dirty="0" smtClean="0">
                <a:solidFill>
                  <a:schemeClr val="tx1"/>
                </a:solidFill>
              </a:rPr>
              <a:t/>
            </a:r>
            <a:br>
              <a:rPr lang="pt-BR" sz="4000" b="1" dirty="0" smtClean="0">
                <a:solidFill>
                  <a:schemeClr val="tx1"/>
                </a:solidFill>
              </a:rPr>
            </a:br>
            <a:r>
              <a:rPr lang="pt-BR" sz="4000" b="1" dirty="0" smtClean="0">
                <a:solidFill>
                  <a:schemeClr val="tx1"/>
                </a:solidFill>
              </a:rPr>
              <a:t>CASO 2: Aspectos positivos e dificuldades enfrentadas</a:t>
            </a:r>
            <a:endParaRPr lang="pt-BR" sz="4000" dirty="0"/>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pic>
        <p:nvPicPr>
          <p:cNvPr id="5" name="Imagem 4"/>
          <p:cNvPicPr/>
          <p:nvPr/>
        </p:nvPicPr>
        <p:blipFill>
          <a:blip r:embed="rId2">
            <a:extLst>
              <a:ext uri="{BEBA8EAE-BF5A-486C-A8C5-ECC9F3942E4B}">
                <a14:imgProps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a14:imgLayer r:embed="rId44">
                    <a14:imgEffect>
                      <a14:sharpenSoften amount="50000"/>
                    </a14:imgEffect>
                  </a14:imgLayer>
                </a14:imgProps>
              </a:ex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tretch>
            <a:fillRect/>
          </a:stretch>
        </p:blipFill>
        <p:spPr>
          <a:xfrm>
            <a:off x="214282" y="1785926"/>
            <a:ext cx="5715040" cy="2143140"/>
          </a:xfrm>
          <a:prstGeom prst="rect">
            <a:avLst/>
          </a:prstGeom>
          <a:ln w="9525">
            <a:solidFill>
              <a:schemeClr val="tx1"/>
            </a:solidFill>
          </a:ln>
        </p:spPr>
      </p:pic>
      <p:pic>
        <p:nvPicPr>
          <p:cNvPr id="6" name="Espaço Reservado para Conteúdo 5"/>
          <p:cNvPicPr>
            <a:picLocks noGrp="1"/>
          </p:cNvPicPr>
          <p:nvPr>
            <p:ph idx="1"/>
          </p:nvPr>
        </p:nvPicPr>
        <p:blipFill>
          <a:blip r:embed="rId45" cstate="print">
            <a:extLst>
              <a:ext uri="{BEBA8EAE-BF5A-486C-A8C5-ECC9F3942E4B}">
                <a14:imgProps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a14:imgLayer r:embed="rId46">
                    <a14:imgEffect>
                      <a14:sharpenSoften amount="50000"/>
                    </a14:imgEffect>
                  </a14:imgLayer>
                </a14:imgProps>
              </a:ex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tretch>
            <a:fillRect/>
          </a:stretch>
        </p:blipFill>
        <p:spPr>
          <a:xfrm>
            <a:off x="1714480" y="4214818"/>
            <a:ext cx="6839516" cy="2286016"/>
          </a:xfrm>
          <a:prstGeom prst="rect">
            <a:avLst/>
          </a:prstGeom>
          <a:ln>
            <a:solidFill>
              <a:schemeClr val="tx1"/>
            </a:solidFill>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500042"/>
            <a:ext cx="8229600" cy="653210"/>
          </a:xfrm>
        </p:spPr>
        <p:txBody>
          <a:bodyPr>
            <a:normAutofit fontScale="90000"/>
          </a:bodyPr>
          <a:lstStyle/>
          <a:p>
            <a:r>
              <a:rPr lang="pt-BR" sz="4000" b="1" dirty="0" smtClean="0">
                <a:solidFill>
                  <a:schemeClr val="tx1"/>
                </a:solidFill>
              </a:rPr>
              <a:t>CONSIDERAÇÕES E QUESTÕES</a:t>
            </a:r>
            <a:endParaRPr lang="pt-BR" sz="4000" b="1" dirty="0">
              <a:solidFill>
                <a:schemeClr val="tx1"/>
              </a:solidFill>
            </a:endParaRPr>
          </a:p>
        </p:txBody>
      </p:sp>
      <p:sp>
        <p:nvSpPr>
          <p:cNvPr id="3" name="Espaço Reservado para Conteúdo 2"/>
          <p:cNvSpPr>
            <a:spLocks noGrp="1"/>
          </p:cNvSpPr>
          <p:nvPr>
            <p:ph idx="1"/>
          </p:nvPr>
        </p:nvSpPr>
        <p:spPr>
          <a:xfrm>
            <a:off x="285720" y="1071546"/>
            <a:ext cx="8715436" cy="5357850"/>
          </a:xfrm>
        </p:spPr>
        <p:txBody>
          <a:bodyPr>
            <a:noAutofit/>
          </a:bodyPr>
          <a:lstStyle/>
          <a:p>
            <a:endParaRPr lang="pt-BR" sz="1400" dirty="0" smtClean="0">
              <a:latin typeface="+mj-lt"/>
            </a:endParaRPr>
          </a:p>
          <a:p>
            <a:r>
              <a:rPr lang="pt-BR" sz="1600" dirty="0" smtClean="0">
                <a:latin typeface="+mj-lt"/>
              </a:rPr>
              <a:t>Em reportagem da Revista Ensino Superior de dezembro de </a:t>
            </a:r>
            <a:r>
              <a:rPr lang="pt-BR" sz="1600" dirty="0" smtClean="0">
                <a:latin typeface="+mj-lt"/>
              </a:rPr>
              <a:t>2015 </a:t>
            </a:r>
            <a:r>
              <a:rPr lang="pt-BR" sz="1600" dirty="0" smtClean="0">
                <a:latin typeface="+mj-lt"/>
              </a:rPr>
              <a:t>sobre Crise/Gestão Financeira, foram</a:t>
            </a:r>
            <a:r>
              <a:rPr lang="pt-BR" sz="1600" i="1" dirty="0" smtClean="0">
                <a:latin typeface="+mj-lt"/>
              </a:rPr>
              <a:t> </a:t>
            </a:r>
            <a:r>
              <a:rPr lang="pt-BR" sz="1600" dirty="0" smtClean="0">
                <a:latin typeface="+mj-lt"/>
              </a:rPr>
              <a:t>entrevistados alguns dirigentes de IES sobre a questão, com os seguintes comentários:</a:t>
            </a:r>
          </a:p>
          <a:p>
            <a:pPr marL="684000">
              <a:buFont typeface="Wingdings" pitchFamily="2" charset="2"/>
              <a:buChar char="Ø"/>
            </a:pPr>
            <a:r>
              <a:rPr lang="pt-BR" sz="1600" dirty="0" smtClean="0">
                <a:latin typeface="+mj-lt"/>
              </a:rPr>
              <a:t> “A inadimplência também aumentou. [...] matérias como Sociologia e Economia, comuns a vários cursos, passaram a ser dadas na modalidade a distância, uma mudança aplicada a 19 dos 33 cursos da instituição. Resultado: 2,5 mil alunos a menos ocupando o espaço físico dos dois </a:t>
            </a:r>
            <a:r>
              <a:rPr lang="pt-BR" sz="1600" i="1" dirty="0" smtClean="0">
                <a:latin typeface="+mj-lt"/>
              </a:rPr>
              <a:t>campi”</a:t>
            </a:r>
            <a:endParaRPr lang="pt-BR" sz="1600" dirty="0" smtClean="0">
              <a:latin typeface="+mj-lt"/>
            </a:endParaRPr>
          </a:p>
          <a:p>
            <a:pPr marL="684000">
              <a:buFont typeface="Wingdings" pitchFamily="2" charset="2"/>
              <a:buChar char="Ø"/>
            </a:pPr>
            <a:r>
              <a:rPr lang="pt-BR" sz="1600" dirty="0" smtClean="0">
                <a:latin typeface="+mj-lt"/>
              </a:rPr>
              <a:t>“ O aumento foi mais expressivo no </a:t>
            </a:r>
            <a:r>
              <a:rPr lang="pt-BR" sz="1600" dirty="0" err="1" smtClean="0">
                <a:latin typeface="+mj-lt"/>
              </a:rPr>
              <a:t>EaD</a:t>
            </a:r>
            <a:r>
              <a:rPr lang="pt-BR" sz="1600" dirty="0" smtClean="0">
                <a:latin typeface="+mj-lt"/>
              </a:rPr>
              <a:t>, cuja captação na graduação saltou 20,4% no 3º trimestre de 2015 frente a 2014. A tecnologia passou a ser mais usada inclusive nos cursos presenciais. Isso barateia o curso, sem perda do conteúdo [...]. O </a:t>
            </a:r>
            <a:r>
              <a:rPr lang="pt-BR" sz="1600" dirty="0" err="1" smtClean="0">
                <a:latin typeface="+mj-lt"/>
              </a:rPr>
              <a:t>EaD</a:t>
            </a:r>
            <a:r>
              <a:rPr lang="pt-BR" sz="1600" dirty="0" smtClean="0">
                <a:latin typeface="+mj-lt"/>
              </a:rPr>
              <a:t> tem tíquete médio de R$ 160,10, enquanto o valor do presencial é de R$588,40”. </a:t>
            </a:r>
          </a:p>
          <a:p>
            <a:pPr>
              <a:buNone/>
            </a:pPr>
            <a:endParaRPr lang="pt-BR" sz="1600" dirty="0" smtClean="0">
              <a:latin typeface="+mj-lt"/>
            </a:endParaRPr>
          </a:p>
          <a:p>
            <a:r>
              <a:rPr lang="pt-BR" sz="1600" dirty="0" smtClean="0">
                <a:latin typeface="+mj-lt"/>
              </a:rPr>
              <a:t>A adoção de disciplinas online nos cursos presenciais cresce ano após ano, silenciosamente nas estatísticas do censo do ensino superior, já que apenas por uma variável presente nos </a:t>
            </a:r>
            <a:r>
              <a:rPr lang="pt-BR" sz="1600" dirty="0" err="1" smtClean="0">
                <a:latin typeface="+mj-lt"/>
              </a:rPr>
              <a:t>microdados</a:t>
            </a:r>
            <a:r>
              <a:rPr lang="pt-BR" sz="1600" dirty="0" smtClean="0">
                <a:latin typeface="+mj-lt"/>
              </a:rPr>
              <a:t>  podemos calcular o tamanho da adesão por instituição, mas sem informações acerca da quantidade de alunos e tamanho das turmas.</a:t>
            </a:r>
          </a:p>
          <a:p>
            <a:endParaRPr lang="pt-BR" sz="1600" dirty="0" smtClean="0">
              <a:latin typeface="+mj-lt"/>
            </a:endParaRPr>
          </a:p>
          <a:p>
            <a:r>
              <a:rPr lang="pt-BR" sz="1600" dirty="0" smtClean="0">
                <a:latin typeface="+mj-lt"/>
              </a:rPr>
              <a:t> O objetivo dessa série de estudos de caso é chamar mais uma vez atenção para a necessidade de uma avaliação mais exigente dessas disciplinas inseridas nos cursos de graduação. Toda avaliação precisa de mais informação, de instrumentos adequados e de avaliadores capacitados. </a:t>
            </a:r>
          </a:p>
          <a:p>
            <a:endParaRPr lang="pt-BR" sz="1600" dirty="0">
              <a:latin typeface="+mj-lt"/>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158" y="857232"/>
            <a:ext cx="8305800" cy="1357322"/>
          </a:xfrm>
        </p:spPr>
        <p:txBody>
          <a:bodyPr>
            <a:noAutofit/>
          </a:bodyPr>
          <a:lstStyle/>
          <a:p>
            <a:pPr algn="ct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
            </a:r>
            <a:br>
              <a:rPr lang="pt-BR" sz="2800" b="1" dirty="0" smtClean="0">
                <a:solidFill>
                  <a:schemeClr val="tx1"/>
                </a:solidFill>
              </a:rPr>
            </a:br>
            <a:r>
              <a:rPr lang="pt-BR" sz="2800" b="1" dirty="0" smtClean="0">
                <a:solidFill>
                  <a:schemeClr val="tx1"/>
                </a:solidFill>
              </a:rPr>
              <a:t>Quadro 2 : Tipos de curso, por grau acadêmico, nas sinopses do INEP – 1995 – 2014</a:t>
            </a:r>
            <a:r>
              <a:rPr lang="pt-BR" sz="2800" dirty="0" smtClean="0">
                <a:solidFill>
                  <a:schemeClr val="tx1"/>
                </a:solidFill>
              </a:rPr>
              <a:t/>
            </a:r>
            <a:br>
              <a:rPr lang="pt-BR" sz="2800" dirty="0" smtClean="0">
                <a:solidFill>
                  <a:schemeClr val="tx1"/>
                </a:solidFill>
              </a:rPr>
            </a:br>
            <a:endParaRPr lang="pt-BR" sz="2800" dirty="0">
              <a:solidFill>
                <a:schemeClr val="tx1"/>
              </a:solidFill>
            </a:endParaRPr>
          </a:p>
        </p:txBody>
      </p:sp>
      <p:graphicFrame>
        <p:nvGraphicFramePr>
          <p:cNvPr id="4" name="Tabela 3"/>
          <p:cNvGraphicFramePr>
            <a:graphicFrameLocks noGrp="1"/>
          </p:cNvGraphicFramePr>
          <p:nvPr/>
        </p:nvGraphicFramePr>
        <p:xfrm>
          <a:off x="571473" y="2735580"/>
          <a:ext cx="8143930" cy="2299534"/>
        </p:xfrm>
        <a:graphic>
          <a:graphicData uri="http://schemas.openxmlformats.org/drawingml/2006/table">
            <a:tbl>
              <a:tblPr/>
              <a:tblGrid>
                <a:gridCol w="638180"/>
                <a:gridCol w="1570770"/>
                <a:gridCol w="1325716"/>
                <a:gridCol w="883234"/>
                <a:gridCol w="978483"/>
                <a:gridCol w="978483"/>
                <a:gridCol w="983679"/>
                <a:gridCol w="785385"/>
              </a:tblGrid>
              <a:tr h="240793">
                <a:tc>
                  <a:txBody>
                    <a:bodyPr/>
                    <a:lstStyle/>
                    <a:p>
                      <a:pPr algn="just">
                        <a:spcAft>
                          <a:spcPts val="0"/>
                        </a:spcAft>
                      </a:pPr>
                      <a:r>
                        <a:rPr lang="pt-BR" sz="1200" b="1" dirty="0">
                          <a:latin typeface="Calibri" pitchFamily="34" charset="0"/>
                          <a:ea typeface="Times New Roman"/>
                          <a:cs typeface="Times New Roman"/>
                        </a:rPr>
                        <a:t>ANOS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7">
                  <a:txBody>
                    <a:bodyPr/>
                    <a:lstStyle/>
                    <a:p>
                      <a:pPr algn="ctr">
                        <a:spcAft>
                          <a:spcPts val="0"/>
                        </a:spcAft>
                      </a:pPr>
                      <a:r>
                        <a:rPr lang="pt-BR" sz="1200" b="1" dirty="0">
                          <a:latin typeface="Calibri" pitchFamily="34" charset="0"/>
                          <a:ea typeface="Times New Roman"/>
                          <a:cs typeface="Times New Roman"/>
                        </a:rPr>
                        <a:t>CURSOS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481586">
                <a:tc>
                  <a:txBody>
                    <a:bodyPr/>
                    <a:lstStyle/>
                    <a:p>
                      <a:pPr algn="just">
                        <a:spcAft>
                          <a:spcPts val="0"/>
                        </a:spcAft>
                      </a:pPr>
                      <a:r>
                        <a:rPr lang="pt-BR" sz="1200" b="1" dirty="0">
                          <a:latin typeface="Calibri" pitchFamily="34" charset="0"/>
                          <a:ea typeface="Times New Roman"/>
                          <a:cs typeface="Times New Roman"/>
                        </a:rPr>
                        <a:t>1995 a</a:t>
                      </a:r>
                    </a:p>
                    <a:p>
                      <a:pPr algn="just">
                        <a:spcAft>
                          <a:spcPts val="0"/>
                        </a:spcAft>
                      </a:pPr>
                      <a:r>
                        <a:rPr lang="pt-BR" sz="1200" b="1" dirty="0">
                          <a:latin typeface="Calibri" pitchFamily="34" charset="0"/>
                          <a:ea typeface="Times New Roman"/>
                          <a:cs typeface="Times New Roman"/>
                        </a:rPr>
                        <a:t> 1999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200" b="1" dirty="0">
                          <a:latin typeface="Calibri" pitchFamily="34" charset="0"/>
                          <a:ea typeface="Times New Roman"/>
                          <a:cs typeface="Times New Roman"/>
                        </a:rPr>
                        <a:t>Graduação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endParaRPr lang="pt-BR" sz="1200" b="1">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613983">
                <a:tc>
                  <a:txBody>
                    <a:bodyPr/>
                    <a:lstStyle/>
                    <a:p>
                      <a:pPr algn="just">
                        <a:spcAft>
                          <a:spcPts val="0"/>
                        </a:spcAft>
                      </a:pPr>
                      <a:r>
                        <a:rPr lang="pt-BR" sz="1200" b="1">
                          <a:latin typeface="Calibri" pitchFamily="34" charset="0"/>
                          <a:ea typeface="Times New Roman"/>
                          <a:cs typeface="Times New Roman"/>
                        </a:rPr>
                        <a:t>2000 a </a:t>
                      </a:r>
                    </a:p>
                    <a:p>
                      <a:pPr algn="just">
                        <a:spcAft>
                          <a:spcPts val="0"/>
                        </a:spcAft>
                      </a:pPr>
                      <a:r>
                        <a:rPr lang="pt-BR" sz="1200" b="1">
                          <a:latin typeface="Calibri" pitchFamily="34" charset="0"/>
                          <a:ea typeface="Times New Roman"/>
                          <a:cs typeface="Times New Roman"/>
                        </a:rPr>
                        <a:t>2008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1200" b="1">
                          <a:latin typeface="Calibri" pitchFamily="34" charset="0"/>
                          <a:ea typeface="Times New Roman"/>
                          <a:cs typeface="Times New Roman"/>
                        </a:rPr>
                        <a:t>Sequencial formação específica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1200" b="1" dirty="0" err="1">
                          <a:latin typeface="Calibri" pitchFamily="34" charset="0"/>
                          <a:ea typeface="Times New Roman"/>
                          <a:cs typeface="Times New Roman"/>
                        </a:rPr>
                        <a:t>Sequencial</a:t>
                      </a:r>
                      <a:r>
                        <a:rPr lang="pt-BR" sz="1200" b="1" dirty="0">
                          <a:latin typeface="Calibri" pitchFamily="34" charset="0"/>
                          <a:ea typeface="Times New Roman"/>
                          <a:cs typeface="Times New Roman"/>
                        </a:rPr>
                        <a:t> de Complementação pedagógica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1200" b="1" dirty="0">
                          <a:latin typeface="Calibri" pitchFamily="34" charset="0"/>
                          <a:ea typeface="Times New Roman"/>
                          <a:cs typeface="Times New Roman"/>
                        </a:rPr>
                        <a:t>Graduação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81586">
                <a:tc>
                  <a:txBody>
                    <a:bodyPr/>
                    <a:lstStyle/>
                    <a:p>
                      <a:pPr algn="just">
                        <a:spcAft>
                          <a:spcPts val="0"/>
                        </a:spcAft>
                      </a:pPr>
                      <a:r>
                        <a:rPr lang="pt-BR" sz="1200" b="1">
                          <a:latin typeface="Calibri" pitchFamily="34" charset="0"/>
                          <a:ea typeface="Times New Roman"/>
                          <a:cs typeface="Times New Roman"/>
                        </a:rPr>
                        <a:t>2009 e</a:t>
                      </a:r>
                    </a:p>
                    <a:p>
                      <a:pPr algn="just">
                        <a:spcAft>
                          <a:spcPts val="0"/>
                        </a:spcAft>
                      </a:pPr>
                      <a:r>
                        <a:rPr lang="pt-BR" sz="1200" b="1">
                          <a:latin typeface="Calibri" pitchFamily="34" charset="0"/>
                          <a:ea typeface="Times New Roman"/>
                          <a:cs typeface="Times New Roman"/>
                        </a:rPr>
                        <a:t> 2010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1200" b="1">
                          <a:latin typeface="Calibri" pitchFamily="34" charset="0"/>
                          <a:ea typeface="Times New Roman"/>
                          <a:cs typeface="Times New Roman"/>
                        </a:rPr>
                        <a:t>Sequencial formação específica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200" b="1" dirty="0">
                          <a:latin typeface="Calibri" pitchFamily="34" charset="0"/>
                          <a:ea typeface="Times New Roman"/>
                          <a:cs typeface="Times New Roman"/>
                        </a:rPr>
                        <a:t>Graduação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81586">
                <a:tc>
                  <a:txBody>
                    <a:bodyPr/>
                    <a:lstStyle/>
                    <a:p>
                      <a:pPr algn="just">
                        <a:spcAft>
                          <a:spcPts val="0"/>
                        </a:spcAft>
                      </a:pPr>
                      <a:r>
                        <a:rPr lang="pt-BR" sz="1200" b="1">
                          <a:latin typeface="Calibri" pitchFamily="34" charset="0"/>
                          <a:ea typeface="Times New Roman"/>
                          <a:cs typeface="Times New Roman"/>
                        </a:rPr>
                        <a:t>2011 a</a:t>
                      </a:r>
                    </a:p>
                    <a:p>
                      <a:pPr algn="just">
                        <a:spcAft>
                          <a:spcPts val="0"/>
                        </a:spcAft>
                      </a:pPr>
                      <a:r>
                        <a:rPr lang="pt-BR" sz="1200" b="1">
                          <a:latin typeface="Calibri" pitchFamily="34" charset="0"/>
                          <a:ea typeface="Times New Roman"/>
                          <a:cs typeface="Times New Roman"/>
                        </a:rPr>
                        <a:t> 2014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1200" b="1">
                          <a:latin typeface="Calibri" pitchFamily="34" charset="0"/>
                          <a:ea typeface="Times New Roman"/>
                          <a:cs typeface="Times New Roman"/>
                        </a:rPr>
                        <a:t>Sequencial formação específica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endParaRPr lang="pt-BR" sz="12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200" b="1">
                          <a:latin typeface="Calibri" pitchFamily="34" charset="0"/>
                          <a:ea typeface="Times New Roman"/>
                          <a:cs typeface="Times New Roman"/>
                        </a:rPr>
                        <a:t>Graduação*</a:t>
                      </a:r>
                    </a:p>
                    <a:p>
                      <a:pPr algn="just">
                        <a:spcAft>
                          <a:spcPts val="0"/>
                        </a:spcAft>
                      </a:pPr>
                      <a:r>
                        <a:rPr lang="pt-BR" sz="1200" b="1">
                          <a:latin typeface="Calibri" pitchFamily="34" charset="0"/>
                          <a:ea typeface="Times New Roman"/>
                          <a:cs typeface="Times New Roman"/>
                        </a:rPr>
                        <a:t>Bacharelado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1200" b="1" dirty="0">
                          <a:latin typeface="Calibri" pitchFamily="34" charset="0"/>
                          <a:ea typeface="Times New Roman"/>
                          <a:cs typeface="Times New Roman"/>
                        </a:rPr>
                        <a:t>Graduação*</a:t>
                      </a:r>
                    </a:p>
                    <a:p>
                      <a:pPr algn="just">
                        <a:spcAft>
                          <a:spcPts val="0"/>
                        </a:spcAft>
                      </a:pPr>
                      <a:r>
                        <a:rPr lang="pt-BR" sz="1200" b="1" dirty="0">
                          <a:latin typeface="Calibri" pitchFamily="34" charset="0"/>
                          <a:ea typeface="Times New Roman"/>
                          <a:cs typeface="Times New Roman"/>
                        </a:rPr>
                        <a:t>Licenciatura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200" b="1" dirty="0">
                          <a:latin typeface="Calibri" pitchFamily="34" charset="0"/>
                          <a:ea typeface="Times New Roman"/>
                          <a:cs typeface="Times New Roman"/>
                        </a:rPr>
                        <a:t>Graduação*</a:t>
                      </a:r>
                    </a:p>
                    <a:p>
                      <a:pPr algn="just">
                        <a:spcAft>
                          <a:spcPts val="0"/>
                        </a:spcAft>
                      </a:pPr>
                      <a:r>
                        <a:rPr lang="pt-BR" sz="1200" b="1" dirty="0">
                          <a:latin typeface="Calibri" pitchFamily="34" charset="0"/>
                          <a:ea typeface="Times New Roman"/>
                          <a:cs typeface="Times New Roman"/>
                        </a:rPr>
                        <a:t>Tecnólogo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200" b="1" dirty="0">
                          <a:latin typeface="Calibri" pitchFamily="34" charset="0"/>
                          <a:ea typeface="Times New Roman"/>
                          <a:cs typeface="Times New Roman"/>
                        </a:rPr>
                        <a:t>Não* aplicável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928670"/>
            <a:ext cx="8229600" cy="1632798"/>
          </a:xfrm>
        </p:spPr>
        <p:txBody>
          <a:bodyPr>
            <a:normAutofit fontScale="90000"/>
          </a:bodyPr>
          <a:lstStyle/>
          <a:p>
            <a:pPr algn="ctr"/>
            <a:r>
              <a:rPr lang="pt-BR" sz="5400" b="1" dirty="0" smtClean="0">
                <a:solidFill>
                  <a:schemeClr val="tx1"/>
                </a:solidFill>
                <a:latin typeface="Arial" pitchFamily="34" charset="0"/>
                <a:cs typeface="Arial" pitchFamily="34" charset="0"/>
              </a:rPr>
              <a:t>3</a:t>
            </a:r>
            <a:r>
              <a:rPr lang="pt-BR" sz="4000" b="1" dirty="0" smtClean="0">
                <a:solidFill>
                  <a:schemeClr val="tx1"/>
                </a:solidFill>
                <a:latin typeface="Arial" pitchFamily="34" charset="0"/>
                <a:cs typeface="Arial" pitchFamily="34" charset="0"/>
              </a:rPr>
              <a:t>. EXPANSÃO VIA ALTERNATIVAS INTERNACIONAIS</a:t>
            </a:r>
            <a:br>
              <a:rPr lang="pt-BR" sz="4000" b="1" dirty="0" smtClean="0">
                <a:solidFill>
                  <a:schemeClr val="tx1"/>
                </a:solidFill>
                <a:latin typeface="Arial" pitchFamily="34" charset="0"/>
                <a:cs typeface="Arial" pitchFamily="34" charset="0"/>
              </a:rPr>
            </a:br>
            <a:endParaRPr lang="pt-BR" sz="4000" dirty="0"/>
          </a:p>
        </p:txBody>
      </p:sp>
      <p:sp>
        <p:nvSpPr>
          <p:cNvPr id="3" name="Espaço Reservado para Conteúdo 2"/>
          <p:cNvSpPr>
            <a:spLocks noGrp="1"/>
          </p:cNvSpPr>
          <p:nvPr>
            <p:ph idx="1"/>
          </p:nvPr>
        </p:nvSpPr>
        <p:spPr/>
        <p:txBody>
          <a:bodyPr>
            <a:normAutofit fontScale="70000" lnSpcReduction="20000"/>
          </a:bodyPr>
          <a:lstStyle/>
          <a:p>
            <a:pPr algn="r">
              <a:buNone/>
            </a:pPr>
            <a:endParaRPr lang="pt-BR" sz="1100" dirty="0" smtClean="0">
              <a:solidFill>
                <a:schemeClr val="bg2">
                  <a:lumMod val="50000"/>
                </a:schemeClr>
              </a:solidFill>
              <a:latin typeface="+mj-lt"/>
            </a:endParaRPr>
          </a:p>
          <a:p>
            <a:pPr algn="r">
              <a:buNone/>
            </a:pPr>
            <a:endParaRPr lang="pt-BR" sz="1100" dirty="0" smtClean="0">
              <a:solidFill>
                <a:schemeClr val="bg2">
                  <a:lumMod val="50000"/>
                </a:schemeClr>
              </a:solidFill>
              <a:latin typeface="+mj-lt"/>
            </a:endParaRPr>
          </a:p>
          <a:p>
            <a:pPr marL="0" algn="just">
              <a:lnSpc>
                <a:spcPct val="170000"/>
              </a:lnSpc>
              <a:buNone/>
            </a:pPr>
            <a:r>
              <a:rPr lang="pt-BR" b="1" dirty="0" smtClean="0">
                <a:latin typeface="Arial Narrow" pitchFamily="34" charset="0"/>
              </a:rPr>
              <a:t>Além de estudos já apresentados que apontam para esta categoria também – UAB na Universidade de </a:t>
            </a:r>
            <a:r>
              <a:rPr lang="pt-BR" b="1" dirty="0" err="1" smtClean="0">
                <a:latin typeface="Arial Narrow" pitchFamily="34" charset="0"/>
              </a:rPr>
              <a:t>Algarve</a:t>
            </a:r>
            <a:r>
              <a:rPr lang="pt-BR" b="1" dirty="0" smtClean="0">
                <a:latin typeface="Arial Narrow" pitchFamily="34" charset="0"/>
              </a:rPr>
              <a:t> e Grupos Educacionais vinculados e/ou mantidos por organismos internacionais – outras três pesquisas  apresentadas no seminário do sub 2 se colocam nessa categoria</a:t>
            </a:r>
          </a:p>
          <a:p>
            <a:pPr algn="r">
              <a:buNone/>
            </a:pPr>
            <a:endParaRPr lang="pt-BR" sz="1600" dirty="0" smtClean="0">
              <a:latin typeface="Arial Narrow" pitchFamily="34" charset="0"/>
            </a:endParaRPr>
          </a:p>
          <a:p>
            <a:pPr algn="r">
              <a:buNone/>
            </a:pPr>
            <a:endParaRPr lang="pt-BR" sz="1100" dirty="0" smtClean="0">
              <a:solidFill>
                <a:schemeClr val="bg2">
                  <a:lumMod val="50000"/>
                </a:schemeClr>
              </a:solidFill>
              <a:latin typeface="+mj-lt"/>
            </a:endParaRPr>
          </a:p>
          <a:p>
            <a:pPr algn="r">
              <a:buNone/>
            </a:pPr>
            <a:endParaRPr lang="pt-BR" sz="1100" dirty="0" smtClean="0">
              <a:solidFill>
                <a:schemeClr val="bg2">
                  <a:lumMod val="50000"/>
                </a:schemeClr>
              </a:solidFill>
              <a:latin typeface="+mj-lt"/>
            </a:endParaRPr>
          </a:p>
          <a:p>
            <a:pPr algn="just">
              <a:buNone/>
            </a:pPr>
            <a:r>
              <a:rPr lang="pt-BR" sz="1700" dirty="0" smtClean="0">
                <a:solidFill>
                  <a:schemeClr val="bg2">
                    <a:lumMod val="50000"/>
                  </a:schemeClr>
                </a:solidFill>
                <a:latin typeface="+mj-lt"/>
              </a:rPr>
              <a:t>AS POLÍTICAS DE EDUCAÇÃO SUPERIOR NA ESTEIRA DOS ORGANISMOS INTERNACIONAIS</a:t>
            </a:r>
          </a:p>
          <a:p>
            <a:pPr algn="just">
              <a:buNone/>
            </a:pPr>
            <a:r>
              <a:rPr lang="pt-BR" sz="1700" i="1" dirty="0" err="1" smtClean="0">
                <a:solidFill>
                  <a:schemeClr val="bg2">
                    <a:lumMod val="50000"/>
                  </a:schemeClr>
                </a:solidFill>
                <a:latin typeface="+mj-lt"/>
              </a:rPr>
              <a:t>Olgaíses</a:t>
            </a:r>
            <a:r>
              <a:rPr lang="pt-BR" sz="1700" i="1" dirty="0" smtClean="0">
                <a:solidFill>
                  <a:schemeClr val="bg2">
                    <a:lumMod val="50000"/>
                  </a:schemeClr>
                </a:solidFill>
                <a:latin typeface="+mj-lt"/>
              </a:rPr>
              <a:t> Maués</a:t>
            </a:r>
            <a:endParaRPr lang="pt-BR" sz="1700" dirty="0" smtClean="0">
              <a:solidFill>
                <a:schemeClr val="bg2">
                  <a:lumMod val="50000"/>
                </a:schemeClr>
              </a:solidFill>
              <a:latin typeface="+mj-lt"/>
            </a:endParaRPr>
          </a:p>
          <a:p>
            <a:pPr algn="just">
              <a:buNone/>
            </a:pPr>
            <a:endParaRPr lang="pt-BR" sz="1700" dirty="0" smtClean="0">
              <a:solidFill>
                <a:schemeClr val="bg2">
                  <a:lumMod val="50000"/>
                </a:schemeClr>
              </a:solidFill>
              <a:latin typeface="+mj-lt"/>
            </a:endParaRPr>
          </a:p>
          <a:p>
            <a:pPr algn="just">
              <a:buNone/>
            </a:pPr>
            <a:r>
              <a:rPr lang="pt-BR" sz="1700" dirty="0" smtClean="0">
                <a:solidFill>
                  <a:schemeClr val="bg2">
                    <a:lumMod val="50000"/>
                  </a:schemeClr>
                </a:solidFill>
                <a:latin typeface="+mj-lt"/>
              </a:rPr>
              <a:t>INTERNACIONALIZAÇÃO EM CURSOS DE GRADUAÇÃO: A FORMAÇÃO DE PROFESSORES E O PROGRAMA DE LICENCIATURAS INTERNACIONAIS.</a:t>
            </a:r>
          </a:p>
          <a:p>
            <a:pPr algn="just">
              <a:buNone/>
            </a:pPr>
            <a:r>
              <a:rPr lang="pt-BR" sz="1700" i="1" dirty="0" smtClean="0">
                <a:solidFill>
                  <a:schemeClr val="bg2">
                    <a:lumMod val="50000"/>
                  </a:schemeClr>
                </a:solidFill>
                <a:latin typeface="+mj-lt"/>
              </a:rPr>
              <a:t>Maria </a:t>
            </a:r>
            <a:r>
              <a:rPr lang="pt-BR" sz="1700" i="1" dirty="0" err="1" smtClean="0">
                <a:solidFill>
                  <a:schemeClr val="bg2">
                    <a:lumMod val="50000"/>
                  </a:schemeClr>
                </a:solidFill>
                <a:latin typeface="+mj-lt"/>
              </a:rPr>
              <a:t>Emanuele</a:t>
            </a:r>
            <a:r>
              <a:rPr lang="pt-BR" sz="1700" i="1" dirty="0" smtClean="0">
                <a:solidFill>
                  <a:schemeClr val="bg2">
                    <a:lumMod val="50000"/>
                  </a:schemeClr>
                </a:solidFill>
                <a:latin typeface="+mj-lt"/>
              </a:rPr>
              <a:t> </a:t>
            </a:r>
            <a:r>
              <a:rPr lang="pt-BR" sz="1700" i="1" dirty="0" err="1" smtClean="0">
                <a:solidFill>
                  <a:schemeClr val="bg2">
                    <a:lumMod val="50000"/>
                  </a:schemeClr>
                </a:solidFill>
                <a:latin typeface="+mj-lt"/>
              </a:rPr>
              <a:t>Macêdo</a:t>
            </a:r>
            <a:r>
              <a:rPr lang="pt-BR" sz="1700" i="1" dirty="0" smtClean="0">
                <a:solidFill>
                  <a:schemeClr val="bg2">
                    <a:lumMod val="50000"/>
                  </a:schemeClr>
                </a:solidFill>
                <a:latin typeface="+mj-lt"/>
              </a:rPr>
              <a:t> do Nascimento, Alda Maria Duarte Araújo Castro</a:t>
            </a:r>
            <a:endParaRPr lang="pt-BR" sz="1700" dirty="0" smtClean="0">
              <a:solidFill>
                <a:schemeClr val="bg2">
                  <a:lumMod val="50000"/>
                </a:schemeClr>
              </a:solidFill>
              <a:latin typeface="+mj-lt"/>
            </a:endParaRPr>
          </a:p>
          <a:p>
            <a:pPr algn="just">
              <a:buNone/>
            </a:pPr>
            <a:endParaRPr lang="pt-BR" sz="1700" dirty="0" smtClean="0"/>
          </a:p>
          <a:p>
            <a:pPr algn="just">
              <a:buNone/>
            </a:pPr>
            <a:r>
              <a:rPr lang="pt-BR" sz="1700" dirty="0" smtClean="0">
                <a:solidFill>
                  <a:schemeClr val="bg2">
                    <a:lumMod val="50000"/>
                  </a:schemeClr>
                </a:solidFill>
                <a:latin typeface="+mj-lt"/>
              </a:rPr>
              <a:t>A EXPANSÃO E INTERNACIONALIZAÇÃO HORIZONTAL DO ENSINO SUPERIOR VIA EDUCAÇÃO A DISTÂNCIA – UNIVERSIDADE ABERTA DO BRASIL</a:t>
            </a:r>
          </a:p>
          <a:p>
            <a:pPr algn="just"/>
            <a:r>
              <a:rPr lang="pt-BR" sz="1700" i="1" dirty="0" smtClean="0">
                <a:solidFill>
                  <a:schemeClr val="bg2">
                    <a:lumMod val="50000"/>
                  </a:schemeClr>
                </a:solidFill>
                <a:latin typeface="+mj-lt"/>
              </a:rPr>
              <a:t>Jane Aparecida Gonçalves de Souza</a:t>
            </a:r>
            <a:endParaRPr lang="pt-BR" sz="1700" dirty="0" smtClean="0">
              <a:solidFill>
                <a:schemeClr val="bg2">
                  <a:lumMod val="50000"/>
                </a:schemeClr>
              </a:solidFill>
              <a:latin typeface="+mj-lt"/>
            </a:endParaRPr>
          </a:p>
          <a:p>
            <a:pPr algn="just">
              <a:buNone/>
            </a:pPr>
            <a:endParaRPr lang="pt-BR" sz="1800" dirty="0"/>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2910" y="714356"/>
            <a:ext cx="8229600" cy="2000264"/>
          </a:xfrm>
        </p:spPr>
        <p:txBody>
          <a:bodyPr>
            <a:normAutofit fontScale="90000"/>
          </a:bodyPr>
          <a:lstStyle/>
          <a:p>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bg2">
                    <a:lumMod val="50000"/>
                  </a:schemeClr>
                </a:solidFill>
              </a:rPr>
              <a:t/>
            </a:r>
            <a:br>
              <a:rPr lang="pt-BR" sz="3600" b="1" dirty="0" smtClean="0">
                <a:solidFill>
                  <a:schemeClr val="bg2">
                    <a:lumMod val="50000"/>
                  </a:schemeClr>
                </a:solidFill>
              </a:rPr>
            </a:br>
            <a:r>
              <a:rPr lang="pt-BR" sz="3600" b="1" dirty="0" smtClean="0">
                <a:solidFill>
                  <a:schemeClr val="tx1"/>
                </a:solidFill>
              </a:rPr>
              <a:t>AS POLÍTICAS DE EDUCAÇÃO SUPERIOR NA ESTEIRA DOS ORGANISMOS INTERNACIONAIS</a:t>
            </a:r>
            <a:r>
              <a:rPr lang="pt-BR" sz="3600" b="1" dirty="0" smtClean="0">
                <a:solidFill>
                  <a:schemeClr val="bg2">
                    <a:lumMod val="50000"/>
                  </a:schemeClr>
                </a:solidFill>
              </a:rPr>
              <a:t/>
            </a:r>
            <a:br>
              <a:rPr lang="pt-BR" sz="3600" b="1" dirty="0" smtClean="0">
                <a:solidFill>
                  <a:schemeClr val="bg2">
                    <a:lumMod val="50000"/>
                  </a:schemeClr>
                </a:solidFill>
              </a:rPr>
            </a:br>
            <a:r>
              <a:rPr lang="pt-BR" sz="3600" dirty="0" smtClean="0">
                <a:solidFill>
                  <a:schemeClr val="bg2">
                    <a:lumMod val="50000"/>
                  </a:schemeClr>
                </a:solidFill>
              </a:rPr>
              <a:t/>
            </a:r>
            <a:br>
              <a:rPr lang="pt-BR" sz="3600" dirty="0" smtClean="0">
                <a:solidFill>
                  <a:schemeClr val="bg2">
                    <a:lumMod val="50000"/>
                  </a:schemeClr>
                </a:solidFill>
              </a:rPr>
            </a:br>
            <a:endParaRPr lang="pt-BR" sz="3600" dirty="0"/>
          </a:p>
        </p:txBody>
      </p:sp>
      <p:sp>
        <p:nvSpPr>
          <p:cNvPr id="3" name="Espaço Reservado para Conteúdo 2"/>
          <p:cNvSpPr>
            <a:spLocks noGrp="1"/>
          </p:cNvSpPr>
          <p:nvPr>
            <p:ph idx="1"/>
          </p:nvPr>
        </p:nvSpPr>
        <p:spPr>
          <a:xfrm>
            <a:off x="457200" y="2071678"/>
            <a:ext cx="8329642" cy="4252922"/>
          </a:xfrm>
        </p:spPr>
        <p:txBody>
          <a:bodyPr>
            <a:normAutofit/>
          </a:bodyPr>
          <a:lstStyle/>
          <a:p>
            <a:pPr marL="0" indent="0" algn="just">
              <a:spcBef>
                <a:spcPts val="0"/>
              </a:spcBef>
            </a:pPr>
            <a:r>
              <a:rPr lang="pt-BR" sz="2400" dirty="0" smtClean="0">
                <a:latin typeface="Arial Narrow" pitchFamily="34" charset="0"/>
              </a:rPr>
              <a:t>Pesquisa: “A Internacionalização da Educação Superior, os Organismos Internacionais e os Impactos nos Programas de Formação de Professores”</a:t>
            </a:r>
          </a:p>
          <a:p>
            <a:pPr marL="0" indent="0" algn="just">
              <a:spcBef>
                <a:spcPts val="0"/>
              </a:spcBef>
            </a:pPr>
            <a:endParaRPr lang="pt-BR" sz="2400" dirty="0" smtClean="0">
              <a:latin typeface="Arial Narrow" pitchFamily="34" charset="0"/>
            </a:endParaRPr>
          </a:p>
          <a:p>
            <a:pPr marL="0" indent="0" algn="just">
              <a:spcBef>
                <a:spcPts val="0"/>
              </a:spcBef>
            </a:pPr>
            <a:r>
              <a:rPr lang="pt-BR" sz="2400" dirty="0" smtClean="0">
                <a:latin typeface="Arial Narrow" pitchFamily="34" charset="0"/>
              </a:rPr>
              <a:t>Abordagem inicial: resultados do cotejamento realizado entre os documentos elaborados por três organismos, a saber,  OCDE, Banco Mundial e UNESCO/OREALC e as políticas de formação em vigor no Brasil a partir do início dos anos 2000. </a:t>
            </a:r>
          </a:p>
          <a:p>
            <a:endParaRPr lang="pt-BR" sz="2400" b="1" dirty="0" smtClean="0">
              <a:latin typeface="Arial Narrow" pitchFamily="34" charset="0"/>
            </a:endParaRPr>
          </a:p>
          <a:p>
            <a:pPr algn="r">
              <a:buNone/>
            </a:pPr>
            <a:r>
              <a:rPr lang="pt-BR" sz="1100" dirty="0" smtClean="0">
                <a:solidFill>
                  <a:schemeClr val="bg2">
                    <a:lumMod val="50000"/>
                  </a:schemeClr>
                </a:solidFill>
                <a:latin typeface="+mj-lt"/>
              </a:rPr>
              <a:t>AS POLÍTICAS DE EDUCAÇÃO SUPERIOR NA ESTEIRA DOS ORGANISMOS INTERNACIONAIS</a:t>
            </a:r>
          </a:p>
          <a:p>
            <a:pPr algn="r">
              <a:buNone/>
            </a:pPr>
            <a:r>
              <a:rPr lang="pt-BR" sz="1100" i="1" dirty="0" err="1" smtClean="0">
                <a:solidFill>
                  <a:schemeClr val="bg2">
                    <a:lumMod val="50000"/>
                  </a:schemeClr>
                </a:solidFill>
                <a:latin typeface="+mj-lt"/>
              </a:rPr>
              <a:t>Olgaíses</a:t>
            </a:r>
            <a:r>
              <a:rPr lang="pt-BR" sz="1100" i="1" dirty="0" smtClean="0">
                <a:solidFill>
                  <a:schemeClr val="bg2">
                    <a:lumMod val="50000"/>
                  </a:schemeClr>
                </a:solidFill>
                <a:latin typeface="+mj-lt"/>
              </a:rPr>
              <a:t> Maués</a:t>
            </a:r>
            <a:endParaRPr lang="pt-BR" sz="1100" dirty="0" smtClean="0">
              <a:solidFill>
                <a:schemeClr val="bg2">
                  <a:lumMod val="50000"/>
                </a:schemeClr>
              </a:solidFill>
              <a:latin typeface="+mj-lt"/>
            </a:endParaRPr>
          </a:p>
          <a:p>
            <a:endParaRPr lang="pt-BR" sz="2400" b="1" dirty="0">
              <a:latin typeface="Arial Narrow"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653210"/>
          </a:xfrm>
        </p:spPr>
        <p:txBody>
          <a:bodyPr>
            <a:normAutofit/>
          </a:bodyPr>
          <a:lstStyle/>
          <a:p>
            <a:pPr algn="ctr"/>
            <a:r>
              <a:rPr lang="pt-BR" sz="3600" b="1" dirty="0" smtClean="0">
                <a:solidFill>
                  <a:schemeClr val="tx1"/>
                </a:solidFill>
              </a:rPr>
              <a:t>Considerações finais</a:t>
            </a:r>
            <a:endParaRPr lang="pt-BR" sz="3600" b="1" dirty="0">
              <a:solidFill>
                <a:schemeClr val="tx1"/>
              </a:solidFill>
            </a:endParaRPr>
          </a:p>
        </p:txBody>
      </p:sp>
      <p:sp>
        <p:nvSpPr>
          <p:cNvPr id="3" name="Espaço Reservado para Conteúdo 2"/>
          <p:cNvSpPr>
            <a:spLocks noGrp="1"/>
          </p:cNvSpPr>
          <p:nvPr>
            <p:ph idx="1"/>
          </p:nvPr>
        </p:nvSpPr>
        <p:spPr>
          <a:xfrm>
            <a:off x="457200" y="1643050"/>
            <a:ext cx="8229600" cy="4681550"/>
          </a:xfrm>
        </p:spPr>
        <p:txBody>
          <a:bodyPr>
            <a:normAutofit fontScale="92500" lnSpcReduction="20000"/>
          </a:bodyPr>
          <a:lstStyle/>
          <a:p>
            <a:pPr algn="just">
              <a:buNone/>
            </a:pPr>
            <a:r>
              <a:rPr lang="pt-BR" sz="2100" dirty="0" smtClean="0">
                <a:latin typeface="Arial Narrow" pitchFamily="34" charset="0"/>
              </a:rPr>
              <a:t>A internacionalização da educação está vinculada a alguns aspectos fundamentais tais como:</a:t>
            </a:r>
          </a:p>
          <a:p>
            <a:pPr algn="just"/>
            <a:r>
              <a:rPr lang="pt-BR" sz="2100" dirty="0" smtClean="0">
                <a:latin typeface="Arial Narrow" pitchFamily="34" charset="0"/>
              </a:rPr>
              <a:t> a transformação da educação em um serviço comercial, atraindo o interesse crescente do empresariado que transforma essa mercadoria altamente cobiçada em moeda básica para a construção da sociedade do conhecimento; </a:t>
            </a:r>
            <a:endParaRPr lang="pt-BR" sz="2100" dirty="0" smtClean="0">
              <a:latin typeface="Arial Narrow" pitchFamily="34" charset="0"/>
            </a:endParaRPr>
          </a:p>
          <a:p>
            <a:pPr algn="just"/>
            <a:endParaRPr lang="pt-BR" sz="2100" dirty="0" smtClean="0">
              <a:latin typeface="Arial Narrow" pitchFamily="34" charset="0"/>
            </a:endParaRPr>
          </a:p>
          <a:p>
            <a:pPr algn="just"/>
            <a:r>
              <a:rPr lang="pt-BR" sz="2100" dirty="0" smtClean="0">
                <a:latin typeface="Arial Narrow" pitchFamily="34" charset="0"/>
              </a:rPr>
              <a:t>a construção do espaço econômico da Europa que estimulou a criação do Processo de Bolonha, o que veio facilitar a mobilidade de estudantes, professores entre e inter países, ampliando ou até mesmo rompendo qualquer fronteira do conhecimento; </a:t>
            </a:r>
            <a:endParaRPr lang="pt-BR" sz="2100" dirty="0" smtClean="0">
              <a:latin typeface="Arial Narrow" pitchFamily="34" charset="0"/>
            </a:endParaRPr>
          </a:p>
          <a:p>
            <a:pPr algn="just"/>
            <a:endParaRPr lang="pt-BR" sz="2100" dirty="0" smtClean="0">
              <a:latin typeface="Arial Narrow" pitchFamily="34" charset="0"/>
            </a:endParaRPr>
          </a:p>
          <a:p>
            <a:pPr algn="just"/>
            <a:r>
              <a:rPr lang="pt-BR" sz="2100" dirty="0" smtClean="0">
                <a:latin typeface="Arial Narrow" pitchFamily="34" charset="0"/>
              </a:rPr>
              <a:t>a transformação da educação em uma força produtiva que passa a ser disputada com fins econômicos, como ferramenta para a ampliação do processo de acumulação; </a:t>
            </a:r>
            <a:endParaRPr lang="pt-BR" sz="2100" dirty="0" smtClean="0">
              <a:latin typeface="Arial Narrow" pitchFamily="34" charset="0"/>
            </a:endParaRPr>
          </a:p>
          <a:p>
            <a:pPr algn="just"/>
            <a:endParaRPr lang="pt-BR" sz="2100" dirty="0" smtClean="0">
              <a:latin typeface="Arial Narrow" pitchFamily="34" charset="0"/>
            </a:endParaRPr>
          </a:p>
          <a:p>
            <a:pPr algn="just"/>
            <a:r>
              <a:rPr lang="pt-BR" sz="2100" dirty="0" smtClean="0">
                <a:latin typeface="Arial Narrow" pitchFamily="34" charset="0"/>
              </a:rPr>
              <a:t>o papel do Banco Mundial ao transformar a educação superior em ensino terciário na busca de formar homens e mulheres aptos a construírem a sociedade do conhecimento, em outras palavras, para a formação de pessoas voltadas aos interesses do mercado, caracterizando bem o papel que a educação passa a desempenhar.</a:t>
            </a:r>
          </a:p>
          <a:p>
            <a:pPr algn="just"/>
            <a:endParaRPr lang="pt-BR" dirty="0"/>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14348" y="928670"/>
            <a:ext cx="8229600" cy="714372"/>
          </a:xfrm>
        </p:spPr>
        <p:txBody>
          <a:bodyPr>
            <a:normAutofit fontScale="90000"/>
          </a:bodyPr>
          <a:lstStyle/>
          <a:p>
            <a:pPr algn="ctr"/>
            <a:r>
              <a:rPr lang="pt-BR" sz="3200" b="1" dirty="0" smtClean="0">
                <a:solidFill>
                  <a:schemeClr val="tx1"/>
                </a:solidFill>
              </a:rPr>
              <a:t>A FORMAÇÃO DE PROFESSORES E O PROGRAMA DE LICENCIATURAS INTERNACIONAIS.</a:t>
            </a:r>
            <a:endParaRPr lang="pt-BR" sz="3200" b="1" dirty="0">
              <a:solidFill>
                <a:schemeClr val="tx1"/>
              </a:solidFill>
            </a:endParaRPr>
          </a:p>
        </p:txBody>
      </p:sp>
      <p:sp>
        <p:nvSpPr>
          <p:cNvPr id="3" name="Espaço Reservado para Conteúdo 2"/>
          <p:cNvSpPr>
            <a:spLocks noGrp="1"/>
          </p:cNvSpPr>
          <p:nvPr>
            <p:ph idx="1"/>
          </p:nvPr>
        </p:nvSpPr>
        <p:spPr>
          <a:xfrm>
            <a:off x="357158" y="2143116"/>
            <a:ext cx="8358246" cy="4181484"/>
          </a:xfrm>
        </p:spPr>
        <p:txBody>
          <a:bodyPr>
            <a:normAutofit lnSpcReduction="10000"/>
          </a:bodyPr>
          <a:lstStyle/>
          <a:p>
            <a:pPr algn="just"/>
            <a:r>
              <a:rPr lang="pt-BR" sz="2200" b="1" dirty="0" smtClean="0">
                <a:latin typeface="Arial Narrow" pitchFamily="34" charset="0"/>
              </a:rPr>
              <a:t>Objetivo</a:t>
            </a:r>
            <a:r>
              <a:rPr lang="pt-BR" sz="2200" dirty="0" smtClean="0">
                <a:latin typeface="Arial Narrow" pitchFamily="34" charset="0"/>
              </a:rPr>
              <a:t>: Discutir a internacionalização do ensino superior, tendo como referência o Programa de Licenciaturas Internacionais (PLI), cujo objetivo é incentivar a mobilidade estudantil de cursos de licenciaturas entre as universidades brasileiras, portuguesas e francesas</a:t>
            </a:r>
            <a:r>
              <a:rPr lang="pt-BR" sz="2200" dirty="0" smtClean="0">
                <a:latin typeface="Arial Narrow" pitchFamily="34" charset="0"/>
              </a:rPr>
              <a:t>.</a:t>
            </a:r>
          </a:p>
          <a:p>
            <a:pPr algn="just"/>
            <a:endParaRPr lang="pt-BR" sz="2200" dirty="0" smtClean="0">
              <a:latin typeface="Arial Narrow" pitchFamily="34" charset="0"/>
            </a:endParaRPr>
          </a:p>
          <a:p>
            <a:pPr algn="just"/>
            <a:r>
              <a:rPr lang="pt-BR" sz="2200" b="1" dirty="0" smtClean="0">
                <a:latin typeface="Arial Narrow" pitchFamily="34" charset="0"/>
              </a:rPr>
              <a:t>Procedimento metodológico</a:t>
            </a:r>
            <a:r>
              <a:rPr lang="pt-BR" sz="2200" dirty="0" smtClean="0">
                <a:latin typeface="Arial Narrow" pitchFamily="34" charset="0"/>
              </a:rPr>
              <a:t>: revisão bibliográfica e  análise de dados da oferta do Programa no Brasil e no Rio Grande do Norte nos anos de 2010 e 2015.</a:t>
            </a:r>
          </a:p>
          <a:p>
            <a:pPr algn="just"/>
            <a:endParaRPr lang="pt-BR" dirty="0" smtClean="0">
              <a:latin typeface="Arial Narrow" pitchFamily="34" charset="0"/>
            </a:endParaRPr>
          </a:p>
          <a:p>
            <a:pPr algn="just"/>
            <a:endParaRPr lang="pt-BR" dirty="0" smtClean="0">
              <a:latin typeface="Arial Narrow" pitchFamily="34" charset="0"/>
            </a:endParaRPr>
          </a:p>
          <a:p>
            <a:pPr algn="r">
              <a:buNone/>
            </a:pPr>
            <a:r>
              <a:rPr lang="pt-BR" sz="1100" dirty="0" smtClean="0">
                <a:solidFill>
                  <a:schemeClr val="bg2">
                    <a:lumMod val="50000"/>
                  </a:schemeClr>
                </a:solidFill>
                <a:latin typeface="+mj-lt"/>
              </a:rPr>
              <a:t>INTERNACIONALIZAÇÃO EM CURSOS DE GRADUAÇÃO: A FORMAÇÃO DE PROFESSORES E O PROGRAMA DE LICENCIATURAS INTERNACIONAIS.</a:t>
            </a:r>
          </a:p>
          <a:p>
            <a:pPr algn="r">
              <a:buNone/>
            </a:pPr>
            <a:r>
              <a:rPr lang="pt-BR" sz="1100" i="1" dirty="0" smtClean="0">
                <a:solidFill>
                  <a:schemeClr val="bg2">
                    <a:lumMod val="50000"/>
                  </a:schemeClr>
                </a:solidFill>
                <a:latin typeface="+mj-lt"/>
              </a:rPr>
              <a:t>Maria </a:t>
            </a:r>
            <a:r>
              <a:rPr lang="pt-BR" sz="1100" i="1" dirty="0" err="1" smtClean="0">
                <a:solidFill>
                  <a:schemeClr val="bg2">
                    <a:lumMod val="50000"/>
                  </a:schemeClr>
                </a:solidFill>
                <a:latin typeface="+mj-lt"/>
              </a:rPr>
              <a:t>Emanuele</a:t>
            </a:r>
            <a:r>
              <a:rPr lang="pt-BR" sz="1100" i="1" dirty="0" smtClean="0">
                <a:solidFill>
                  <a:schemeClr val="bg2">
                    <a:lumMod val="50000"/>
                  </a:schemeClr>
                </a:solidFill>
                <a:latin typeface="+mj-lt"/>
              </a:rPr>
              <a:t> </a:t>
            </a:r>
            <a:r>
              <a:rPr lang="pt-BR" sz="1100" i="1" dirty="0" err="1" smtClean="0">
                <a:solidFill>
                  <a:schemeClr val="bg2">
                    <a:lumMod val="50000"/>
                  </a:schemeClr>
                </a:solidFill>
                <a:latin typeface="+mj-lt"/>
              </a:rPr>
              <a:t>Macêdo</a:t>
            </a:r>
            <a:r>
              <a:rPr lang="pt-BR" sz="1100" i="1" dirty="0" smtClean="0">
                <a:solidFill>
                  <a:schemeClr val="bg2">
                    <a:lumMod val="50000"/>
                  </a:schemeClr>
                </a:solidFill>
                <a:latin typeface="+mj-lt"/>
              </a:rPr>
              <a:t> do Nascimento, Alda Maria Duarte Araújo Castro</a:t>
            </a:r>
            <a:endParaRPr lang="pt-BR" sz="1100" dirty="0" smtClean="0">
              <a:solidFill>
                <a:schemeClr val="bg2">
                  <a:lumMod val="50000"/>
                </a:schemeClr>
              </a:solidFill>
              <a:latin typeface="+mj-lt"/>
            </a:endParaRPr>
          </a:p>
          <a:p>
            <a:pPr algn="just"/>
            <a:endParaRPr lang="pt-BR" dirty="0">
              <a:latin typeface="Arial Narrow"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282" y="1071546"/>
            <a:ext cx="8305800" cy="1143000"/>
          </a:xfrm>
        </p:spPr>
        <p:txBody>
          <a:bodyPr>
            <a:normAutofit fontScale="90000"/>
          </a:bodyPr>
          <a:lstStyle/>
          <a:p>
            <a:pPr algn="ctr"/>
            <a:r>
              <a:rPr lang="pt-BR" sz="2700" b="1" dirty="0" smtClean="0">
                <a:solidFill>
                  <a:schemeClr val="tx1"/>
                </a:solidFill>
              </a:rPr>
              <a:t>TABELA 1: TOTAL DE PROJETOS SELECIONADOS PELA CAPES DO PLI POR REGIÃO, PAÍS DE DESTINO, NO BRASIL E NA UFRN, NO PERÍODO DE 2010 A 2015.</a:t>
            </a:r>
            <a:r>
              <a:rPr lang="pt-BR" sz="3600" dirty="0" smtClean="0"/>
              <a:t/>
            </a:r>
            <a:br>
              <a:rPr lang="pt-BR" sz="3600" dirty="0" smtClean="0"/>
            </a:br>
            <a:endParaRPr lang="pt-BR" sz="3600" dirty="0"/>
          </a:p>
        </p:txBody>
      </p:sp>
      <p:sp>
        <p:nvSpPr>
          <p:cNvPr id="3" name="Espaço Reservado para Data 2"/>
          <p:cNvSpPr>
            <a:spLocks noGrp="1"/>
          </p:cNvSpPr>
          <p:nvPr>
            <p:ph type="dt" sz="half" idx="10"/>
          </p:nvPr>
        </p:nvSpPr>
        <p:spPr/>
        <p:txBody>
          <a:bodyPr/>
          <a:lstStyle/>
          <a:p>
            <a:pPr>
              <a:defRPr/>
            </a:pPr>
            <a:fld id="{6658BF13-0C0C-4AAC-9B61-F9729EFCEB8E}" type="datetime1">
              <a:rPr lang="pt-BR" smtClean="0"/>
              <a:pPr>
                <a:defRPr/>
              </a:pPr>
              <a:t>24/05/2016</a:t>
            </a:fld>
            <a:endParaRPr lang="pt-BR"/>
          </a:p>
        </p:txBody>
      </p:sp>
      <p:graphicFrame>
        <p:nvGraphicFramePr>
          <p:cNvPr id="4" name="Tabela 3"/>
          <p:cNvGraphicFramePr>
            <a:graphicFrameLocks noGrp="1"/>
          </p:cNvGraphicFramePr>
          <p:nvPr/>
        </p:nvGraphicFramePr>
        <p:xfrm>
          <a:off x="357157" y="1857364"/>
          <a:ext cx="8501122" cy="4286279"/>
        </p:xfrm>
        <a:graphic>
          <a:graphicData uri="http://schemas.openxmlformats.org/drawingml/2006/table">
            <a:tbl>
              <a:tblPr/>
              <a:tblGrid>
                <a:gridCol w="479125"/>
                <a:gridCol w="701042"/>
                <a:gridCol w="701042"/>
                <a:gridCol w="592044"/>
                <a:gridCol w="617137"/>
                <a:gridCol w="617137"/>
                <a:gridCol w="648504"/>
                <a:gridCol w="501754"/>
                <a:gridCol w="795253"/>
                <a:gridCol w="648504"/>
                <a:gridCol w="535584"/>
                <a:gridCol w="831998"/>
                <a:gridCol w="831998"/>
              </a:tblGrid>
              <a:tr h="203647">
                <a:tc gridSpan="13">
                  <a:txBody>
                    <a:bodyPr/>
                    <a:lstStyle/>
                    <a:p>
                      <a:endParaRPr lang="pt-BR" sz="1000" dirty="0">
                        <a:latin typeface="Calibri"/>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388822">
                <a:tc rowSpan="2">
                  <a:txBody>
                    <a:bodyPr/>
                    <a:lstStyle/>
                    <a:p>
                      <a:pPr algn="ctr">
                        <a:lnSpc>
                          <a:spcPct val="107000"/>
                        </a:lnSpc>
                        <a:spcAft>
                          <a:spcPts val="0"/>
                        </a:spcAft>
                      </a:pPr>
                      <a:r>
                        <a:rPr lang="pt-BR" sz="1000" b="1">
                          <a:solidFill>
                            <a:srgbClr val="000000"/>
                          </a:solidFill>
                          <a:latin typeface="Calibri"/>
                          <a:ea typeface="Times New Roman"/>
                          <a:cs typeface="Times New Roman"/>
                        </a:rPr>
                        <a:t>Ano</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a:lnSpc>
                          <a:spcPct val="107000"/>
                        </a:lnSpc>
                        <a:spcAft>
                          <a:spcPts val="0"/>
                        </a:spcAft>
                      </a:pPr>
                      <a:r>
                        <a:rPr lang="pt-BR" sz="1000" b="1">
                          <a:solidFill>
                            <a:srgbClr val="000000"/>
                          </a:solidFill>
                          <a:latin typeface="Calibri"/>
                          <a:ea typeface="Times New Roman"/>
                          <a:cs typeface="Times New Roman"/>
                        </a:rPr>
                        <a:t>Mobilidade do PLI no âmbito das Regiões do Brasil</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gridSpan="2">
                  <a:txBody>
                    <a:bodyPr/>
                    <a:lstStyle/>
                    <a:p>
                      <a:pPr algn="ctr">
                        <a:lnSpc>
                          <a:spcPct val="107000"/>
                        </a:lnSpc>
                        <a:spcAft>
                          <a:spcPts val="0"/>
                        </a:spcAft>
                      </a:pPr>
                      <a:r>
                        <a:rPr lang="pt-BR" sz="1000" b="1">
                          <a:solidFill>
                            <a:srgbClr val="000000"/>
                          </a:solidFill>
                          <a:latin typeface="Calibri"/>
                          <a:ea typeface="Times New Roman"/>
                          <a:cs typeface="Times New Roman"/>
                        </a:rPr>
                        <a:t>País de destino PLI – Brasil</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gridSpan="4">
                  <a:txBody>
                    <a:bodyPr/>
                    <a:lstStyle/>
                    <a:p>
                      <a:pPr algn="ctr">
                        <a:lnSpc>
                          <a:spcPct val="107000"/>
                        </a:lnSpc>
                        <a:spcAft>
                          <a:spcPts val="0"/>
                        </a:spcAft>
                      </a:pPr>
                      <a:r>
                        <a:rPr lang="pt-BR" sz="1000" b="1">
                          <a:solidFill>
                            <a:srgbClr val="000000"/>
                          </a:solidFill>
                          <a:latin typeface="Calibri"/>
                          <a:ea typeface="Times New Roman"/>
                          <a:cs typeface="Times New Roman"/>
                        </a:rPr>
                        <a:t>PLI na UFRN</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r>
              <a:tr h="583234">
                <a:tc vMerge="1">
                  <a:txBody>
                    <a:bodyPr/>
                    <a:lstStyle/>
                    <a:p>
                      <a:endParaRPr lang="pt-BR"/>
                    </a:p>
                  </a:txBody>
                  <a:tcPr/>
                </a:tc>
                <a:tc>
                  <a:txBody>
                    <a:bodyPr/>
                    <a:lstStyle/>
                    <a:p>
                      <a:pPr algn="ctr">
                        <a:lnSpc>
                          <a:spcPct val="107000"/>
                        </a:lnSpc>
                        <a:spcAft>
                          <a:spcPts val="0"/>
                        </a:spcAft>
                      </a:pPr>
                      <a:r>
                        <a:rPr lang="pt-BR" sz="1000">
                          <a:solidFill>
                            <a:srgbClr val="000000"/>
                          </a:solidFill>
                          <a:latin typeface="Calibri"/>
                          <a:ea typeface="Times New Roman"/>
                          <a:cs typeface="Times New Roman"/>
                        </a:rPr>
                        <a:t>Norte</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Nordeste</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Centro-Oeste</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Sul</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Sudeste</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Total anual</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Portugal</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França</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Portugal</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dirty="0">
                          <a:solidFill>
                            <a:srgbClr val="000000"/>
                          </a:solidFill>
                          <a:latin typeface="Calibri"/>
                          <a:ea typeface="Times New Roman"/>
                          <a:cs typeface="Times New Roman"/>
                        </a:rPr>
                        <a:t>França</a:t>
                      </a:r>
                      <a:endParaRPr lang="pt-BR" sz="1100" dirty="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Total anual</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 Anual PLI Brasil e UFRN</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8822">
                <a:tc>
                  <a:txBody>
                    <a:bodyPr/>
                    <a:lstStyle/>
                    <a:p>
                      <a:pPr algn="ctr">
                        <a:lnSpc>
                          <a:spcPct val="107000"/>
                        </a:lnSpc>
                        <a:spcAft>
                          <a:spcPts val="0"/>
                        </a:spcAft>
                      </a:pPr>
                      <a:r>
                        <a:rPr lang="pt-BR" sz="1000" b="1">
                          <a:solidFill>
                            <a:srgbClr val="000000"/>
                          </a:solidFill>
                          <a:latin typeface="Calibri"/>
                          <a:ea typeface="Times New Roman"/>
                          <a:cs typeface="Times New Roman"/>
                        </a:rPr>
                        <a:t>2010</a:t>
                      </a:r>
                      <a:endParaRPr lang="pt-BR"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0</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9</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8</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10</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28</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28</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3,57</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8822">
                <a:tc>
                  <a:txBody>
                    <a:bodyPr/>
                    <a:lstStyle/>
                    <a:p>
                      <a:pPr algn="ctr">
                        <a:lnSpc>
                          <a:spcPct val="107000"/>
                        </a:lnSpc>
                        <a:spcAft>
                          <a:spcPts val="0"/>
                        </a:spcAft>
                      </a:pPr>
                      <a:r>
                        <a:rPr lang="pt-BR" sz="1000" b="1">
                          <a:solidFill>
                            <a:srgbClr val="000000"/>
                          </a:solidFill>
                          <a:latin typeface="Calibri"/>
                          <a:ea typeface="Times New Roman"/>
                          <a:cs typeface="Times New Roman"/>
                        </a:rPr>
                        <a:t>2011</a:t>
                      </a:r>
                      <a:endParaRPr lang="pt-BR"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9</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2</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5</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21</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38</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38</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2,63</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8822">
                <a:tc>
                  <a:txBody>
                    <a:bodyPr/>
                    <a:lstStyle/>
                    <a:p>
                      <a:pPr algn="ctr">
                        <a:lnSpc>
                          <a:spcPct val="107000"/>
                        </a:lnSpc>
                        <a:spcAft>
                          <a:spcPts val="0"/>
                        </a:spcAft>
                      </a:pPr>
                      <a:r>
                        <a:rPr lang="pt-BR" sz="1000" b="1">
                          <a:solidFill>
                            <a:srgbClr val="000000"/>
                          </a:solidFill>
                          <a:latin typeface="Calibri"/>
                          <a:ea typeface="Times New Roman"/>
                          <a:cs typeface="Times New Roman"/>
                        </a:rPr>
                        <a:t>2012</a:t>
                      </a:r>
                      <a:endParaRPr lang="pt-BR"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14</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8</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18</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23</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64</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64</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2</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2</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3,12</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8822">
                <a:tc>
                  <a:txBody>
                    <a:bodyPr/>
                    <a:lstStyle/>
                    <a:p>
                      <a:pPr algn="ctr">
                        <a:lnSpc>
                          <a:spcPct val="107000"/>
                        </a:lnSpc>
                        <a:spcAft>
                          <a:spcPts val="0"/>
                        </a:spcAft>
                      </a:pPr>
                      <a:r>
                        <a:rPr lang="pt-BR" sz="1000" b="1">
                          <a:solidFill>
                            <a:srgbClr val="000000"/>
                          </a:solidFill>
                          <a:latin typeface="Calibri"/>
                          <a:ea typeface="Times New Roman"/>
                          <a:cs typeface="Times New Roman"/>
                        </a:rPr>
                        <a:t>2013</a:t>
                      </a:r>
                      <a:endParaRPr lang="pt-BR"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4</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8</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3</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11</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26</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52</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40</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12</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2</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3</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5,76</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8822">
                <a:tc>
                  <a:txBody>
                    <a:bodyPr/>
                    <a:lstStyle/>
                    <a:p>
                      <a:pPr algn="ctr">
                        <a:lnSpc>
                          <a:spcPct val="107000"/>
                        </a:lnSpc>
                        <a:spcAft>
                          <a:spcPts val="0"/>
                        </a:spcAft>
                      </a:pPr>
                      <a:r>
                        <a:rPr lang="pt-BR" sz="1000" b="1">
                          <a:solidFill>
                            <a:srgbClr val="000000"/>
                          </a:solidFill>
                          <a:latin typeface="Calibri"/>
                          <a:ea typeface="Times New Roman"/>
                          <a:cs typeface="Times New Roman"/>
                        </a:rPr>
                        <a:t>2014</a:t>
                      </a:r>
                      <a:endParaRPr lang="pt-BR"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0</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0</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2</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4</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4</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0</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0</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0</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88822">
                <a:tc>
                  <a:txBody>
                    <a:bodyPr/>
                    <a:lstStyle/>
                    <a:p>
                      <a:pPr algn="ctr">
                        <a:lnSpc>
                          <a:spcPct val="107000"/>
                        </a:lnSpc>
                        <a:spcAft>
                          <a:spcPts val="0"/>
                        </a:spcAft>
                      </a:pPr>
                      <a:r>
                        <a:rPr lang="pt-BR" sz="1000" b="1">
                          <a:solidFill>
                            <a:srgbClr val="000000"/>
                          </a:solidFill>
                          <a:latin typeface="Calibri"/>
                          <a:ea typeface="Times New Roman"/>
                          <a:cs typeface="Times New Roman"/>
                        </a:rPr>
                        <a:t>2015</a:t>
                      </a:r>
                      <a:endParaRPr lang="pt-BR"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2</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0</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0</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3</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13</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18</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17</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0</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0</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0</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777644">
                <a:tc>
                  <a:txBody>
                    <a:bodyPr/>
                    <a:lstStyle/>
                    <a:p>
                      <a:pPr algn="ctr">
                        <a:lnSpc>
                          <a:spcPct val="107000"/>
                        </a:lnSpc>
                        <a:spcAft>
                          <a:spcPts val="0"/>
                        </a:spcAft>
                      </a:pPr>
                      <a:r>
                        <a:rPr lang="pt-BR" sz="1000" b="1">
                          <a:solidFill>
                            <a:srgbClr val="000000"/>
                          </a:solidFill>
                          <a:latin typeface="Calibri"/>
                          <a:ea typeface="Times New Roman"/>
                          <a:cs typeface="Times New Roman"/>
                        </a:rPr>
                        <a:t>Total geral </a:t>
                      </a:r>
                      <a:endParaRPr lang="pt-BR" sz="1100">
                        <a:latin typeface="Calibri"/>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8</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40</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dirty="0">
                          <a:solidFill>
                            <a:srgbClr val="000000"/>
                          </a:solidFill>
                          <a:latin typeface="Calibri"/>
                          <a:ea typeface="Times New Roman"/>
                          <a:cs typeface="Times New Roman"/>
                        </a:rPr>
                        <a:t>15</a:t>
                      </a:r>
                      <a:endParaRPr lang="pt-BR" sz="1100" dirty="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47</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94</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204</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188</a:t>
                      </a:r>
                      <a:endParaRPr lang="pt-BR" sz="110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16</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6</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1</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a:solidFill>
                            <a:srgbClr val="000000"/>
                          </a:solidFill>
                          <a:latin typeface="Calibri"/>
                          <a:ea typeface="Times New Roman"/>
                          <a:cs typeface="Times New Roman"/>
                        </a:rPr>
                        <a:t>7</a:t>
                      </a:r>
                      <a:endParaRPr lang="pt-BR" sz="11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000" dirty="0">
                          <a:solidFill>
                            <a:srgbClr val="000000"/>
                          </a:solidFill>
                          <a:latin typeface="Calibri"/>
                          <a:ea typeface="Times New Roman"/>
                          <a:cs typeface="Times New Roman"/>
                        </a:rPr>
                        <a:t>3,43</a:t>
                      </a:r>
                      <a:endParaRPr lang="pt-BR" sz="1100" dirty="0">
                        <a:latin typeface="Calibri"/>
                        <a:ea typeface="Calibri"/>
                        <a:cs typeface="Times New Roman"/>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5757874" cy="653210"/>
          </a:xfrm>
        </p:spPr>
        <p:txBody>
          <a:bodyPr>
            <a:normAutofit/>
          </a:bodyPr>
          <a:lstStyle/>
          <a:p>
            <a:pPr algn="ctr"/>
            <a:r>
              <a:rPr lang="pt-BR" sz="3600" b="1" dirty="0" smtClean="0">
                <a:solidFill>
                  <a:schemeClr val="tx1"/>
                </a:solidFill>
              </a:rPr>
              <a:t>CONSIDERAÇÕES FINAIS</a:t>
            </a:r>
            <a:endParaRPr lang="pt-BR" sz="3600" b="1" dirty="0">
              <a:solidFill>
                <a:schemeClr val="tx1"/>
              </a:solidFill>
            </a:endParaRPr>
          </a:p>
        </p:txBody>
      </p:sp>
      <p:sp>
        <p:nvSpPr>
          <p:cNvPr id="3" name="Espaço Reservado para Conteúdo 2"/>
          <p:cNvSpPr>
            <a:spLocks noGrp="1"/>
          </p:cNvSpPr>
          <p:nvPr>
            <p:ph idx="1"/>
          </p:nvPr>
        </p:nvSpPr>
        <p:spPr/>
        <p:txBody>
          <a:bodyPr>
            <a:normAutofit fontScale="77500" lnSpcReduction="20000"/>
          </a:bodyPr>
          <a:lstStyle/>
          <a:p>
            <a:pPr marL="0" algn="just"/>
            <a:r>
              <a:rPr lang="pt-BR" dirty="0" smtClean="0">
                <a:latin typeface="Arial Narrow" pitchFamily="34" charset="0"/>
              </a:rPr>
              <a:t>A revisão documental e bibliográfica evidencia a importância do estudo da internacionalização do ensino superior e a forma como ela vem sendo timidamente inserida na formação de professores, apesar do discurso da centralidade da formação de professores. </a:t>
            </a:r>
          </a:p>
          <a:p>
            <a:pPr marL="0" algn="just"/>
            <a:endParaRPr lang="pt-BR" dirty="0" smtClean="0">
              <a:latin typeface="Arial Narrow" pitchFamily="34" charset="0"/>
            </a:endParaRPr>
          </a:p>
          <a:p>
            <a:pPr marL="0" indent="0" algn="just">
              <a:spcBef>
                <a:spcPts val="0"/>
              </a:spcBef>
            </a:pPr>
            <a:r>
              <a:rPr lang="pt-BR" dirty="0" smtClean="0">
                <a:latin typeface="Arial Narrow" pitchFamily="34" charset="0"/>
              </a:rPr>
              <a:t>No contexto local da UFRN, a universidade representa 3,43% do total geral de projetos contemplados pelo PLI. A instituição não tem ainda uma ação consolidada no âmbito da internacionalização, somente com a implantação do Reuni a sua Secretaria Internacional tomou status de Pró-reitoria para incrementar ações de internacionalização.</a:t>
            </a:r>
          </a:p>
          <a:p>
            <a:pPr marL="0" indent="0" algn="just">
              <a:spcBef>
                <a:spcPts val="0"/>
              </a:spcBef>
            </a:pPr>
            <a:endParaRPr lang="pt-BR" dirty="0" smtClean="0">
              <a:latin typeface="Arial Narrow" pitchFamily="34" charset="0"/>
            </a:endParaRPr>
          </a:p>
          <a:p>
            <a:pPr marL="0" indent="0" algn="just">
              <a:spcBef>
                <a:spcPts val="0"/>
              </a:spcBef>
            </a:pPr>
            <a:r>
              <a:rPr lang="pt-BR" dirty="0" smtClean="0">
                <a:latin typeface="Arial Narrow" pitchFamily="34" charset="0"/>
              </a:rPr>
              <a:t>Por ser um programa, que em seus cinco primeiros anos de existência, aprovou somente 204 projetos de mobilidade estudantil para a formação inicial de professores, o PLI pode ser considerado incipiente, mas, por outro lado, este programa  é importante enquanto iniciativa para a internacionalização do ensino superior nos cursos de formação de professores.</a:t>
            </a:r>
          </a:p>
          <a:p>
            <a:pPr marL="0" indent="0">
              <a:spcBef>
                <a:spcPts val="0"/>
              </a:spcBef>
            </a:pPr>
            <a:endParaRPr lang="pt-BR" dirty="0" smtClean="0"/>
          </a:p>
          <a:p>
            <a:endParaRPr lang="pt-BR" dirty="0"/>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785794"/>
            <a:ext cx="8229600" cy="1143000"/>
          </a:xfrm>
        </p:spPr>
        <p:txBody>
          <a:bodyPr>
            <a:normAutofit fontScale="90000"/>
          </a:bodyPr>
          <a:lstStyle/>
          <a:p>
            <a:pPr algn="ctr"/>
            <a:r>
              <a:rPr lang="pt-BR" sz="3200" b="1" dirty="0" smtClean="0">
                <a:solidFill>
                  <a:schemeClr val="tx1"/>
                </a:solidFill>
              </a:rPr>
              <a:t>EXPANSÃO E INTERNACIONALIZAÇÃO HORIZONTAL DO ENSINO SUPERIOR VIA </a:t>
            </a:r>
            <a:r>
              <a:rPr lang="pt-BR" sz="3200" b="1" dirty="0" err="1" smtClean="0">
                <a:solidFill>
                  <a:schemeClr val="tx1"/>
                </a:solidFill>
              </a:rPr>
              <a:t>EaD</a:t>
            </a:r>
            <a:r>
              <a:rPr lang="pt-BR" sz="3200" b="1" dirty="0" smtClean="0">
                <a:solidFill>
                  <a:schemeClr val="tx1"/>
                </a:solidFill>
              </a:rPr>
              <a:t> – UAB</a:t>
            </a:r>
            <a:endParaRPr lang="pt-BR" sz="3200" b="1" dirty="0">
              <a:solidFill>
                <a:schemeClr val="tx1"/>
              </a:solidFill>
            </a:endParaRPr>
          </a:p>
        </p:txBody>
      </p:sp>
      <p:sp>
        <p:nvSpPr>
          <p:cNvPr id="3" name="Espaço Reservado para Conteúdo 2"/>
          <p:cNvSpPr>
            <a:spLocks noGrp="1"/>
          </p:cNvSpPr>
          <p:nvPr>
            <p:ph idx="1"/>
          </p:nvPr>
        </p:nvSpPr>
        <p:spPr>
          <a:xfrm>
            <a:off x="457200" y="2000240"/>
            <a:ext cx="8229600" cy="4324360"/>
          </a:xfrm>
        </p:spPr>
        <p:txBody>
          <a:bodyPr>
            <a:normAutofit fontScale="85000" lnSpcReduction="20000"/>
          </a:bodyPr>
          <a:lstStyle/>
          <a:p>
            <a:pPr algn="just"/>
            <a:r>
              <a:rPr lang="pt-BR" sz="2100" dirty="0" smtClean="0">
                <a:latin typeface="Arial Narrow" pitchFamily="34" charset="0"/>
              </a:rPr>
              <a:t>Apresentar as bases teóricas de uma pesquisa que tem por objetivo analisar o processo de implantação do curso de Administração  a distância da UAB, oferecido pela Universidade Federal de Juiz de Fora (UFJF)/UAB, na Universidade Eduardo </a:t>
            </a:r>
            <a:r>
              <a:rPr lang="pt-BR" sz="2100" dirty="0" err="1" smtClean="0">
                <a:latin typeface="Arial Narrow" pitchFamily="34" charset="0"/>
              </a:rPr>
              <a:t>Mondlane</a:t>
            </a:r>
            <a:r>
              <a:rPr lang="pt-BR" sz="2100" dirty="0" smtClean="0">
                <a:latin typeface="Arial Narrow" pitchFamily="34" charset="0"/>
              </a:rPr>
              <a:t> (UEM) em Moçambique. </a:t>
            </a:r>
            <a:endParaRPr lang="pt-BR" sz="2100" dirty="0" smtClean="0">
              <a:latin typeface="Arial Narrow" pitchFamily="34" charset="0"/>
            </a:endParaRPr>
          </a:p>
          <a:p>
            <a:pPr algn="just"/>
            <a:endParaRPr lang="pt-BR" sz="2100" dirty="0" smtClean="0">
              <a:latin typeface="Arial Narrow" pitchFamily="34" charset="0"/>
            </a:endParaRPr>
          </a:p>
          <a:p>
            <a:pPr algn="just"/>
            <a:r>
              <a:rPr lang="pt-BR" sz="2100" dirty="0" smtClean="0">
                <a:latin typeface="Arial Narrow" pitchFamily="34" charset="0"/>
              </a:rPr>
              <a:t>Dois eixos condutores da pesquisa são aqui explorados. O primeiro, se refere ao projeto de parceria com Moçambique como exemplo de uma política pública de internacionalização horizontal.O segundo eixo concentra-se na análise de como a educação a distância é tomada como uma estratégia de execução desse projeto de internacionalização, no bojo de uma política de expansão da educação superior brasileira. </a:t>
            </a:r>
            <a:endParaRPr lang="pt-BR" sz="2100" dirty="0" smtClean="0">
              <a:latin typeface="Arial Narrow" pitchFamily="34" charset="0"/>
            </a:endParaRPr>
          </a:p>
          <a:p>
            <a:pPr algn="just"/>
            <a:endParaRPr lang="pt-BR" sz="2100" dirty="0" smtClean="0">
              <a:latin typeface="Arial Narrow" pitchFamily="34" charset="0"/>
            </a:endParaRPr>
          </a:p>
          <a:p>
            <a:pPr algn="just"/>
            <a:r>
              <a:rPr lang="pt-BR" sz="2100" dirty="0" smtClean="0">
                <a:latin typeface="Arial Narrow" pitchFamily="34" charset="0"/>
              </a:rPr>
              <a:t>São apresentados dados documentais que retratam a situação objeto de estudo: o curso de Administração Pública da  UFJF/UAB em parceria com a UEM/Moçambique.</a:t>
            </a:r>
          </a:p>
          <a:p>
            <a:pPr algn="just"/>
            <a:endParaRPr lang="pt-BR" dirty="0" smtClean="0"/>
          </a:p>
          <a:p>
            <a:pPr algn="r">
              <a:buNone/>
            </a:pPr>
            <a:r>
              <a:rPr lang="pt-BR" sz="1300" dirty="0" smtClean="0">
                <a:solidFill>
                  <a:schemeClr val="bg2">
                    <a:lumMod val="50000"/>
                  </a:schemeClr>
                </a:solidFill>
                <a:latin typeface="+mj-lt"/>
              </a:rPr>
              <a:t>A EXPANSÃO E INTERNACIONALIZAÇÃO HORIZONTAL DO ENSINO SUPERIOR VIA EDUCAÇÃO A DISTÂNCIA – UNIVERSIDADE ABERTA DO BRASIL</a:t>
            </a:r>
          </a:p>
          <a:p>
            <a:pPr algn="r">
              <a:buNone/>
            </a:pPr>
            <a:r>
              <a:rPr lang="pt-BR" sz="1300" i="1" dirty="0" smtClean="0">
                <a:solidFill>
                  <a:schemeClr val="bg2">
                    <a:lumMod val="50000"/>
                  </a:schemeClr>
                </a:solidFill>
                <a:latin typeface="+mj-lt"/>
              </a:rPr>
              <a:t>Jane Aparecida Gonçalves de Souza</a:t>
            </a:r>
            <a:endParaRPr lang="pt-BR" sz="1300" dirty="0" smtClean="0">
              <a:solidFill>
                <a:schemeClr val="bg2">
                  <a:lumMod val="50000"/>
                </a:schemeClr>
              </a:solidFill>
              <a:latin typeface="+mj-lt"/>
            </a:endParaRPr>
          </a:p>
          <a:p>
            <a:pPr algn="just"/>
            <a:endParaRPr lang="pt-BR" dirty="0" smtClean="0"/>
          </a:p>
          <a:p>
            <a:endParaRPr lang="pt-BR" dirty="0">
              <a:latin typeface="Arial Narrow"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285720" y="857232"/>
            <a:ext cx="8643998" cy="1143000"/>
          </a:xfrm>
        </p:spPr>
        <p:txBody>
          <a:bodyPr>
            <a:normAutofit/>
          </a:bodyPr>
          <a:lstStyle/>
          <a:p>
            <a:pPr algn="ctr"/>
            <a:r>
              <a:rPr lang="pt-BR" sz="2800" b="1" dirty="0" smtClean="0">
                <a:solidFill>
                  <a:schemeClr val="tx1"/>
                </a:solidFill>
                <a:latin typeface="Arial" pitchFamily="34" charset="0"/>
                <a:cs typeface="Arial" pitchFamily="34" charset="0"/>
              </a:rPr>
              <a:t>COMPROMISSOS DO SUB 2 PARA 2016-2017</a:t>
            </a:r>
            <a:r>
              <a:rPr lang="pt-BR" sz="2400" b="1" dirty="0" smtClean="0">
                <a:solidFill>
                  <a:schemeClr val="tx1"/>
                </a:solidFill>
                <a:latin typeface="Arial" pitchFamily="34" charset="0"/>
                <a:cs typeface="Arial" pitchFamily="34" charset="0"/>
              </a:rPr>
              <a:t/>
            </a:r>
            <a:br>
              <a:rPr lang="pt-BR" sz="2400" b="1" dirty="0" smtClean="0">
                <a:solidFill>
                  <a:schemeClr val="tx1"/>
                </a:solidFill>
                <a:latin typeface="Arial" pitchFamily="34" charset="0"/>
                <a:cs typeface="Arial" pitchFamily="34" charset="0"/>
              </a:rPr>
            </a:br>
            <a:r>
              <a:rPr lang="pt-BR" sz="3200" b="1" dirty="0" smtClean="0">
                <a:solidFill>
                  <a:schemeClr val="tx1"/>
                </a:solidFill>
                <a:latin typeface="Arial" pitchFamily="34" charset="0"/>
                <a:cs typeface="Arial" pitchFamily="34" charset="0"/>
              </a:rPr>
              <a:t> </a:t>
            </a:r>
            <a:r>
              <a:rPr lang="pt-BR" sz="2400" b="1" dirty="0" smtClean="0">
                <a:solidFill>
                  <a:schemeClr val="tx1"/>
                </a:solidFill>
                <a:latin typeface="Arial" pitchFamily="34" charset="0"/>
                <a:cs typeface="Arial" pitchFamily="34" charset="0"/>
              </a:rPr>
              <a:t>(Reunião de dezembro de 2015</a:t>
            </a:r>
            <a:r>
              <a:rPr lang="pt-BR" sz="3200" dirty="0" smtClean="0">
                <a:solidFill>
                  <a:schemeClr val="tx1"/>
                </a:solidFill>
                <a:latin typeface="Arial" pitchFamily="34" charset="0"/>
                <a:cs typeface="Arial" pitchFamily="34" charset="0"/>
              </a:rPr>
              <a:t>)</a:t>
            </a:r>
            <a:endParaRPr lang="pt-BR" sz="3200" dirty="0">
              <a:solidFill>
                <a:schemeClr val="tx1"/>
              </a:solidFill>
              <a:latin typeface="Arial" pitchFamily="34" charset="0"/>
              <a:cs typeface="Arial" pitchFamily="34" charset="0"/>
            </a:endParaRPr>
          </a:p>
        </p:txBody>
      </p:sp>
      <p:sp>
        <p:nvSpPr>
          <p:cNvPr id="2" name="Espaço Reservado para Conteúdo 1"/>
          <p:cNvSpPr>
            <a:spLocks noGrp="1"/>
          </p:cNvSpPr>
          <p:nvPr>
            <p:ph idx="1"/>
          </p:nvPr>
        </p:nvSpPr>
        <p:spPr>
          <a:xfrm>
            <a:off x="500034" y="2285992"/>
            <a:ext cx="8229600" cy="3448060"/>
          </a:xfrm>
        </p:spPr>
        <p:txBody>
          <a:bodyPr>
            <a:normAutofit fontScale="77500" lnSpcReduction="20000"/>
          </a:bodyPr>
          <a:lstStyle/>
          <a:p>
            <a:r>
              <a:rPr lang="pt-BR" b="1" dirty="0" smtClean="0">
                <a:latin typeface="Arial Narrow" pitchFamily="34" charset="0"/>
              </a:rPr>
              <a:t>Atualizar levantamento bibliográfico em: periódicos, teses/ dissertações e marcos regulatórios até 2015.</a:t>
            </a:r>
          </a:p>
          <a:p>
            <a:endParaRPr lang="pt-BR" b="1" dirty="0" smtClean="0">
              <a:latin typeface="Arial Narrow" pitchFamily="34" charset="0"/>
            </a:endParaRPr>
          </a:p>
          <a:p>
            <a:r>
              <a:rPr lang="pt-BR" b="1" dirty="0" smtClean="0">
                <a:latin typeface="Arial Narrow" pitchFamily="34" charset="0"/>
              </a:rPr>
              <a:t>Organizar um dossiê para publicação em periódico.</a:t>
            </a:r>
          </a:p>
          <a:p>
            <a:endParaRPr lang="pt-BR" b="1" dirty="0" smtClean="0">
              <a:latin typeface="Arial Narrow" pitchFamily="34" charset="0"/>
            </a:endParaRPr>
          </a:p>
          <a:p>
            <a:r>
              <a:rPr lang="pt-BR" b="1" dirty="0" smtClean="0">
                <a:latin typeface="Arial Narrow" pitchFamily="34" charset="0"/>
              </a:rPr>
              <a:t>Dar uma visão dos dados estatísticos mais recentes sobre a organização institucional e acadêmica do sistema. </a:t>
            </a:r>
          </a:p>
          <a:p>
            <a:endParaRPr lang="pt-BR" b="1" dirty="0" smtClean="0">
              <a:latin typeface="Arial Narrow" pitchFamily="34" charset="0"/>
            </a:endParaRPr>
          </a:p>
          <a:p>
            <a:r>
              <a:rPr lang="pt-BR" b="1" dirty="0" smtClean="0">
                <a:latin typeface="Arial Narrow" pitchFamily="34" charset="0"/>
              </a:rPr>
              <a:t>Elaborar Dicionário de Verbetes sobre produção do SUB 2.</a:t>
            </a:r>
          </a:p>
          <a:p>
            <a:endParaRPr lang="pt-BR" b="1" dirty="0" smtClean="0">
              <a:latin typeface="Arial Narrow" pitchFamily="34" charset="0"/>
            </a:endParaRPr>
          </a:p>
          <a:p>
            <a:r>
              <a:rPr lang="pt-BR" b="1" dirty="0" smtClean="0">
                <a:latin typeface="Arial Narrow" pitchFamily="34" charset="0"/>
              </a:rPr>
              <a:t>Refletir sobre encaminhamento das pesquisas do SUB 2.</a:t>
            </a:r>
          </a:p>
          <a:p>
            <a:endParaRPr lang="pt-B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2800" dirty="0" smtClean="0"/>
              <a:t> </a:t>
            </a:r>
            <a:br>
              <a:rPr lang="pt-BR" sz="2800" dirty="0" smtClean="0"/>
            </a:br>
            <a:r>
              <a:rPr lang="pt-BR" sz="2800" b="1" dirty="0" smtClean="0">
                <a:solidFill>
                  <a:schemeClr val="tx1"/>
                </a:solidFill>
              </a:rPr>
              <a:t>Quadro 3. Tipos de curso na modalidade a distância, nas sinopses do INEP – 2000 – 2014</a:t>
            </a:r>
            <a:endParaRPr lang="pt-BR" sz="2800" dirty="0">
              <a:solidFill>
                <a:schemeClr val="tx1"/>
              </a:solidFill>
            </a:endParaRPr>
          </a:p>
        </p:txBody>
      </p:sp>
      <p:graphicFrame>
        <p:nvGraphicFramePr>
          <p:cNvPr id="4" name="Tabela 3"/>
          <p:cNvGraphicFramePr>
            <a:graphicFrameLocks noGrp="1"/>
          </p:cNvGraphicFramePr>
          <p:nvPr/>
        </p:nvGraphicFramePr>
        <p:xfrm>
          <a:off x="500030" y="2357430"/>
          <a:ext cx="8143935" cy="3286149"/>
        </p:xfrm>
        <a:graphic>
          <a:graphicData uri="http://schemas.openxmlformats.org/drawingml/2006/table">
            <a:tbl>
              <a:tblPr/>
              <a:tblGrid>
                <a:gridCol w="599964"/>
                <a:gridCol w="1559568"/>
                <a:gridCol w="1319241"/>
                <a:gridCol w="956219"/>
                <a:gridCol w="956219"/>
                <a:gridCol w="956219"/>
                <a:gridCol w="956219"/>
                <a:gridCol w="840286"/>
              </a:tblGrid>
              <a:tr h="294200">
                <a:tc>
                  <a:txBody>
                    <a:bodyPr/>
                    <a:lstStyle/>
                    <a:p>
                      <a:pPr algn="just">
                        <a:spcAft>
                          <a:spcPts val="0"/>
                        </a:spcAft>
                      </a:pPr>
                      <a:r>
                        <a:rPr lang="pt-BR" sz="1200" b="1" dirty="0">
                          <a:latin typeface="Calibri" pitchFamily="34" charset="0"/>
                          <a:ea typeface="Times New Roman"/>
                          <a:cs typeface="Times New Roman"/>
                        </a:rPr>
                        <a:t>ANOS</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7">
                  <a:txBody>
                    <a:bodyPr/>
                    <a:lstStyle/>
                    <a:p>
                      <a:pPr algn="ctr">
                        <a:spcAft>
                          <a:spcPts val="0"/>
                        </a:spcAft>
                      </a:pPr>
                      <a:r>
                        <a:rPr lang="pt-BR" sz="1200" b="1" dirty="0">
                          <a:latin typeface="Calibri" pitchFamily="34" charset="0"/>
                          <a:ea typeface="Times New Roman"/>
                          <a:cs typeface="Times New Roman"/>
                        </a:rPr>
                        <a:t>CURSOS</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613373">
                <a:tc>
                  <a:txBody>
                    <a:bodyPr/>
                    <a:lstStyle/>
                    <a:p>
                      <a:pPr algn="just">
                        <a:spcAft>
                          <a:spcPts val="0"/>
                        </a:spcAft>
                      </a:pPr>
                      <a:r>
                        <a:rPr lang="pt-BR" sz="1100" b="1" dirty="0">
                          <a:latin typeface="Calibri" pitchFamily="34" charset="0"/>
                          <a:ea typeface="Times New Roman"/>
                          <a:cs typeface="Times New Roman"/>
                        </a:rPr>
                        <a:t>2000</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pt-BR" sz="1100" b="1" dirty="0" err="1">
                          <a:latin typeface="Calibri" pitchFamily="34" charset="0"/>
                          <a:ea typeface="Times New Roman"/>
                          <a:cs typeface="Times New Roman"/>
                        </a:rPr>
                        <a:t>Sequencial</a:t>
                      </a:r>
                      <a:r>
                        <a:rPr lang="pt-BR" sz="1100" b="1" dirty="0">
                          <a:latin typeface="Calibri" pitchFamily="34" charset="0"/>
                          <a:ea typeface="Times New Roman"/>
                          <a:cs typeface="Times New Roman"/>
                        </a:rPr>
                        <a:t> formação específica </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pt-BR" sz="1100" b="1" dirty="0" err="1">
                          <a:latin typeface="Calibri" pitchFamily="34" charset="0"/>
                          <a:ea typeface="Times New Roman"/>
                          <a:cs typeface="Times New Roman"/>
                        </a:rPr>
                        <a:t>Sequencial</a:t>
                      </a:r>
                      <a:r>
                        <a:rPr lang="pt-BR" sz="1100" b="1" dirty="0">
                          <a:latin typeface="Calibri" pitchFamily="34" charset="0"/>
                          <a:ea typeface="Times New Roman"/>
                          <a:cs typeface="Times New Roman"/>
                        </a:rPr>
                        <a:t> de </a:t>
                      </a:r>
                      <a:r>
                        <a:rPr lang="pt-BR" sz="1100" b="1" dirty="0" smtClean="0">
                          <a:latin typeface="Calibri" pitchFamily="34" charset="0"/>
                          <a:ea typeface="Times New Roman"/>
                          <a:cs typeface="Times New Roman"/>
                        </a:rPr>
                        <a:t>Complementação Pedagógica</a:t>
                      </a: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1100" b="1" dirty="0">
                          <a:latin typeface="Calibri" pitchFamily="34" charset="0"/>
                          <a:ea typeface="Times New Roman"/>
                          <a:cs typeface="Times New Roman"/>
                        </a:rPr>
                        <a:t>Graduação </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88401">
                <a:tc>
                  <a:txBody>
                    <a:bodyPr/>
                    <a:lstStyle/>
                    <a:p>
                      <a:pPr algn="just">
                        <a:spcAft>
                          <a:spcPts val="0"/>
                        </a:spcAft>
                      </a:pPr>
                      <a:r>
                        <a:rPr lang="pt-BR" sz="1100" b="1">
                          <a:latin typeface="Calibri" pitchFamily="34" charset="0"/>
                          <a:ea typeface="Times New Roman"/>
                          <a:cs typeface="Times New Roman"/>
                        </a:rPr>
                        <a:t>2001 a 2007</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pt-BR" sz="1100" b="1" dirty="0" err="1">
                          <a:latin typeface="Calibri" pitchFamily="34" charset="0"/>
                          <a:ea typeface="Times New Roman"/>
                          <a:cs typeface="Times New Roman"/>
                        </a:rPr>
                        <a:t>Sequencial</a:t>
                      </a:r>
                      <a:r>
                        <a:rPr lang="pt-BR" sz="1100" b="1" dirty="0">
                          <a:latin typeface="Calibri" pitchFamily="34" charset="0"/>
                          <a:ea typeface="Times New Roman"/>
                          <a:cs typeface="Times New Roman"/>
                        </a:rPr>
                        <a:t> formação específica</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100" b="1" dirty="0">
                          <a:latin typeface="Calibri" pitchFamily="34" charset="0"/>
                          <a:ea typeface="Times New Roman"/>
                          <a:cs typeface="Times New Roman"/>
                        </a:rPr>
                        <a:t>Graduação</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13373">
                <a:tc>
                  <a:txBody>
                    <a:bodyPr/>
                    <a:lstStyle/>
                    <a:p>
                      <a:pPr algn="just">
                        <a:spcAft>
                          <a:spcPts val="0"/>
                        </a:spcAft>
                      </a:pPr>
                      <a:r>
                        <a:rPr lang="pt-BR" sz="1100" b="1">
                          <a:latin typeface="Calibri" pitchFamily="34" charset="0"/>
                          <a:ea typeface="Times New Roman"/>
                          <a:cs typeface="Times New Roman"/>
                        </a:rPr>
                        <a:t>2008</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pt-BR" sz="1100" b="1" dirty="0" err="1">
                          <a:latin typeface="Calibri" pitchFamily="34" charset="0"/>
                          <a:ea typeface="Times New Roman"/>
                          <a:cs typeface="Times New Roman"/>
                        </a:rPr>
                        <a:t>Sequencial</a:t>
                      </a:r>
                      <a:r>
                        <a:rPr lang="pt-BR" sz="1100" b="1" dirty="0">
                          <a:latin typeface="Calibri" pitchFamily="34" charset="0"/>
                          <a:ea typeface="Times New Roman"/>
                          <a:cs typeface="Times New Roman"/>
                        </a:rPr>
                        <a:t> formação específica</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pt-BR" sz="1100" b="1" dirty="0" err="1">
                          <a:latin typeface="Calibri" pitchFamily="34" charset="0"/>
                          <a:ea typeface="Times New Roman"/>
                          <a:cs typeface="Times New Roman"/>
                        </a:rPr>
                        <a:t>Sequencial</a:t>
                      </a:r>
                      <a:r>
                        <a:rPr lang="pt-BR" sz="1100" b="1" dirty="0">
                          <a:latin typeface="Calibri" pitchFamily="34" charset="0"/>
                          <a:ea typeface="Times New Roman"/>
                          <a:cs typeface="Times New Roman"/>
                        </a:rPr>
                        <a:t> de </a:t>
                      </a:r>
                      <a:r>
                        <a:rPr lang="pt-BR" sz="1100" b="1" dirty="0" smtClean="0">
                          <a:latin typeface="Calibri" pitchFamily="34" charset="0"/>
                          <a:ea typeface="Times New Roman"/>
                          <a:cs typeface="Times New Roman"/>
                        </a:rPr>
                        <a:t>Complementação Pedagógica</a:t>
                      </a: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r>
                        <a:rPr lang="pt-BR" sz="1100" b="1" dirty="0">
                          <a:latin typeface="Calibri" pitchFamily="34" charset="0"/>
                          <a:ea typeface="Times New Roman"/>
                          <a:cs typeface="Times New Roman"/>
                        </a:rPr>
                        <a:t>Graduação</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88401">
                <a:tc>
                  <a:txBody>
                    <a:bodyPr/>
                    <a:lstStyle/>
                    <a:p>
                      <a:pPr algn="just">
                        <a:spcAft>
                          <a:spcPts val="0"/>
                        </a:spcAft>
                      </a:pPr>
                      <a:r>
                        <a:rPr lang="pt-BR" sz="1100" b="1">
                          <a:latin typeface="Calibri" pitchFamily="34" charset="0"/>
                          <a:ea typeface="Times New Roman"/>
                          <a:cs typeface="Times New Roman"/>
                        </a:rPr>
                        <a:t>2009 e</a:t>
                      </a:r>
                    </a:p>
                    <a:p>
                      <a:pPr algn="just">
                        <a:spcAft>
                          <a:spcPts val="0"/>
                        </a:spcAft>
                      </a:pPr>
                      <a:r>
                        <a:rPr lang="pt-BR" sz="1100" b="1">
                          <a:latin typeface="Calibri" pitchFamily="34" charset="0"/>
                          <a:ea typeface="Times New Roman"/>
                          <a:cs typeface="Times New Roman"/>
                        </a:rPr>
                        <a:t>2010 </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pt-BR" sz="1100" b="1" dirty="0" err="1">
                          <a:latin typeface="Calibri" pitchFamily="34" charset="0"/>
                          <a:ea typeface="Times New Roman"/>
                          <a:cs typeface="Times New Roman"/>
                        </a:rPr>
                        <a:t>Sequencial</a:t>
                      </a:r>
                      <a:r>
                        <a:rPr lang="pt-BR" sz="1100" b="1" dirty="0">
                          <a:latin typeface="Calibri" pitchFamily="34" charset="0"/>
                          <a:ea typeface="Times New Roman"/>
                          <a:cs typeface="Times New Roman"/>
                        </a:rPr>
                        <a:t> formação específica</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100" b="1" dirty="0">
                          <a:latin typeface="Calibri" pitchFamily="34" charset="0"/>
                          <a:ea typeface="Times New Roman"/>
                          <a:cs typeface="Times New Roman"/>
                        </a:rPr>
                        <a:t>Graduação</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88401">
                <a:tc>
                  <a:txBody>
                    <a:bodyPr/>
                    <a:lstStyle/>
                    <a:p>
                      <a:pPr algn="just">
                        <a:spcAft>
                          <a:spcPts val="0"/>
                        </a:spcAft>
                      </a:pPr>
                      <a:r>
                        <a:rPr lang="pt-BR" sz="1100" b="1">
                          <a:latin typeface="Calibri" pitchFamily="34" charset="0"/>
                          <a:ea typeface="Times New Roman"/>
                          <a:cs typeface="Times New Roman"/>
                        </a:rPr>
                        <a:t>2011 a</a:t>
                      </a:r>
                    </a:p>
                    <a:p>
                      <a:pPr algn="just">
                        <a:spcAft>
                          <a:spcPts val="0"/>
                        </a:spcAft>
                      </a:pPr>
                      <a:r>
                        <a:rPr lang="pt-BR" sz="1100" b="1">
                          <a:latin typeface="Calibri" pitchFamily="34" charset="0"/>
                          <a:ea typeface="Times New Roman"/>
                          <a:cs typeface="Times New Roman"/>
                        </a:rPr>
                        <a:t> 2014</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pt-BR" sz="1100" b="1" dirty="0" err="1">
                          <a:latin typeface="Calibri" pitchFamily="34" charset="0"/>
                          <a:ea typeface="Times New Roman"/>
                          <a:cs typeface="Times New Roman"/>
                        </a:rPr>
                        <a:t>Sequencial</a:t>
                      </a:r>
                      <a:r>
                        <a:rPr lang="pt-BR" sz="1100" b="1" dirty="0">
                          <a:latin typeface="Calibri" pitchFamily="34" charset="0"/>
                          <a:ea typeface="Times New Roman"/>
                          <a:cs typeface="Times New Roman"/>
                        </a:rPr>
                        <a:t> formação específica</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spcAft>
                          <a:spcPts val="0"/>
                        </a:spcAft>
                      </a:pPr>
                      <a:endParaRPr lang="pt-BR" sz="1100" b="1" dirty="0">
                        <a:latin typeface="Calibri" pitchFamily="34" charset="0"/>
                        <a:ea typeface="Times New Roman"/>
                        <a:cs typeface="Times New Roman"/>
                      </a:endParaRP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r>
                        <a:rPr lang="pt-BR" sz="1100" b="1" dirty="0">
                          <a:latin typeface="Calibri" pitchFamily="34" charset="0"/>
                          <a:ea typeface="Times New Roman"/>
                          <a:cs typeface="Times New Roman"/>
                        </a:rPr>
                        <a:t>Graduação</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100" b="1" dirty="0" smtClean="0">
                          <a:latin typeface="Calibri" pitchFamily="34" charset="0"/>
                          <a:ea typeface="Times New Roman"/>
                          <a:cs typeface="Times New Roman"/>
                        </a:rPr>
                        <a:t>Graduação</a:t>
                      </a:r>
                      <a:endParaRPr lang="pt-BR" sz="1100" b="1" dirty="0">
                        <a:latin typeface="Calibri" pitchFamily="34" charset="0"/>
                        <a:ea typeface="Times New Roman"/>
                        <a:cs typeface="Times New Roman"/>
                      </a:endParaRPr>
                    </a:p>
                    <a:p>
                      <a:pPr algn="just">
                        <a:spcAft>
                          <a:spcPts val="0"/>
                        </a:spcAft>
                      </a:pPr>
                      <a:r>
                        <a:rPr lang="pt-BR" sz="1100" b="1" dirty="0">
                          <a:latin typeface="Calibri" pitchFamily="34" charset="0"/>
                          <a:ea typeface="Times New Roman"/>
                          <a:cs typeface="Times New Roman"/>
                        </a:rPr>
                        <a:t>Bacharelado</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100" b="1" dirty="0" smtClean="0">
                          <a:latin typeface="Calibri" pitchFamily="34" charset="0"/>
                          <a:ea typeface="Times New Roman"/>
                          <a:cs typeface="Times New Roman"/>
                        </a:rPr>
                        <a:t>Graduação</a:t>
                      </a:r>
                      <a:endParaRPr lang="pt-BR" sz="1100" b="1" dirty="0">
                        <a:latin typeface="Calibri" pitchFamily="34" charset="0"/>
                        <a:ea typeface="Times New Roman"/>
                        <a:cs typeface="Times New Roman"/>
                      </a:endParaRPr>
                    </a:p>
                    <a:p>
                      <a:pPr algn="just">
                        <a:spcAft>
                          <a:spcPts val="0"/>
                        </a:spcAft>
                      </a:pPr>
                      <a:r>
                        <a:rPr lang="pt-BR" sz="1100" b="1" dirty="0">
                          <a:latin typeface="Calibri" pitchFamily="34" charset="0"/>
                          <a:ea typeface="Times New Roman"/>
                          <a:cs typeface="Times New Roman"/>
                        </a:rPr>
                        <a:t>Licenciatura</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100" b="1" dirty="0" smtClean="0">
                          <a:latin typeface="Calibri" pitchFamily="34" charset="0"/>
                          <a:ea typeface="Times New Roman"/>
                          <a:cs typeface="Times New Roman"/>
                        </a:rPr>
                        <a:t>Graduação</a:t>
                      </a:r>
                      <a:endParaRPr lang="pt-BR" sz="1100" b="1" dirty="0">
                        <a:latin typeface="Calibri" pitchFamily="34" charset="0"/>
                        <a:ea typeface="Times New Roman"/>
                        <a:cs typeface="Times New Roman"/>
                      </a:endParaRPr>
                    </a:p>
                    <a:p>
                      <a:pPr algn="just">
                        <a:spcAft>
                          <a:spcPts val="0"/>
                        </a:spcAft>
                      </a:pPr>
                      <a:r>
                        <a:rPr lang="pt-BR" sz="1100" b="1" dirty="0">
                          <a:latin typeface="Calibri" pitchFamily="34" charset="0"/>
                          <a:ea typeface="Times New Roman"/>
                          <a:cs typeface="Times New Roman"/>
                        </a:rPr>
                        <a:t>Tecnólogo</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pt-BR" sz="1100" b="1" dirty="0" smtClean="0">
                          <a:latin typeface="Calibri" pitchFamily="34" charset="0"/>
                          <a:ea typeface="Times New Roman"/>
                          <a:cs typeface="Times New Roman"/>
                        </a:rPr>
                        <a:t>Não </a:t>
                      </a:r>
                      <a:r>
                        <a:rPr lang="pt-BR" sz="1100" b="1" dirty="0">
                          <a:latin typeface="Calibri" pitchFamily="34" charset="0"/>
                          <a:ea typeface="Times New Roman"/>
                          <a:cs typeface="Times New Roman"/>
                        </a:rPr>
                        <a:t>aplicável</a:t>
                      </a:r>
                    </a:p>
                  </a:txBody>
                  <a:tcPr marL="68295" marR="682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500042"/>
            <a:ext cx="8229600" cy="1143000"/>
          </a:xfrm>
        </p:spPr>
        <p:txBody>
          <a:bodyPr>
            <a:normAutofit fontScale="90000"/>
          </a:bodyPr>
          <a:lstStyle/>
          <a:p>
            <a:pPr algn="ctr"/>
            <a:r>
              <a:rPr lang="pt-BR" sz="5400" b="1" dirty="0" smtClean="0">
                <a:solidFill>
                  <a:schemeClr val="tx1"/>
                </a:solidFill>
              </a:rPr>
              <a:t>EIXOS DE PESQUISA DO SUB 2</a:t>
            </a:r>
            <a:endParaRPr lang="pt-BR" dirty="0"/>
          </a:p>
        </p:txBody>
      </p:sp>
      <p:graphicFrame>
        <p:nvGraphicFramePr>
          <p:cNvPr id="6" name="Espaço Reservado para Conteúdo 5"/>
          <p:cNvGraphicFramePr>
            <a:graphicFrameLocks noGrp="1"/>
          </p:cNvGraphicFramePr>
          <p:nvPr>
            <p:ph idx="1"/>
          </p:nvPr>
        </p:nvGraphicFramePr>
        <p:xfrm>
          <a:off x="571472" y="1857364"/>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
        <p:nvSpPr>
          <p:cNvPr id="5" name="Texto explicativo em setas cruzadas 4"/>
          <p:cNvSpPr/>
          <p:nvPr/>
        </p:nvSpPr>
        <p:spPr>
          <a:xfrm>
            <a:off x="2857488" y="3714752"/>
            <a:ext cx="3857652" cy="785818"/>
          </a:xfrm>
          <a:prstGeom prst="quadArrowCallout">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714356"/>
            <a:ext cx="8305800" cy="510334"/>
          </a:xfrm>
        </p:spPr>
        <p:txBody>
          <a:bodyPr>
            <a:normAutofit fontScale="90000"/>
          </a:bodyPr>
          <a:lstStyle/>
          <a:p>
            <a:pPr algn="ctr"/>
            <a:r>
              <a:rPr lang="pt-BR" sz="3600" b="1" dirty="0" smtClean="0">
                <a:solidFill>
                  <a:schemeClr val="tx1"/>
                </a:solidFill>
              </a:rPr>
              <a:t>LOCALIZAÇÃO DOS GRUPOS DE PESQUISADORES</a:t>
            </a:r>
            <a:endParaRPr lang="pt-BR" sz="3600" b="1" dirty="0">
              <a:solidFill>
                <a:schemeClr val="tx1"/>
              </a:solidFill>
            </a:endParaRPr>
          </a:p>
        </p:txBody>
      </p:sp>
      <p:sp>
        <p:nvSpPr>
          <p:cNvPr id="3" name="Espaço Reservado para Data 2"/>
          <p:cNvSpPr>
            <a:spLocks noGrp="1"/>
          </p:cNvSpPr>
          <p:nvPr>
            <p:ph type="dt" sz="half" idx="10"/>
          </p:nvPr>
        </p:nvSpPr>
        <p:spPr/>
        <p:txBody>
          <a:bodyPr/>
          <a:lstStyle/>
          <a:p>
            <a:pPr>
              <a:defRPr/>
            </a:pPr>
            <a:fld id="{6658BF13-0C0C-4AAC-9B61-F9729EFCEB8E}" type="datetime1">
              <a:rPr lang="pt-BR" smtClean="0"/>
              <a:pPr>
                <a:defRPr/>
              </a:pPr>
              <a:t>24/05/2016</a:t>
            </a:fld>
            <a:endParaRPr lang="pt-BR"/>
          </a:p>
        </p:txBody>
      </p:sp>
      <p:graphicFrame>
        <p:nvGraphicFramePr>
          <p:cNvPr id="7" name="Diagrama 6"/>
          <p:cNvGraphicFramePr/>
          <p:nvPr/>
        </p:nvGraphicFramePr>
        <p:xfrm>
          <a:off x="142844" y="1571612"/>
          <a:ext cx="7643866" cy="4572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600" b="1" dirty="0" smtClean="0">
                <a:solidFill>
                  <a:schemeClr val="tx1"/>
                </a:solidFill>
              </a:rPr>
              <a:t>PROCEDIMENTOS METODOLÓGICOS DO PROJETO OBEDUC 2012 - </a:t>
            </a:r>
            <a:r>
              <a:rPr lang="pt-BR" sz="3600" b="1" dirty="0" smtClean="0">
                <a:solidFill>
                  <a:schemeClr val="tx1"/>
                </a:solidFill>
              </a:rPr>
              <a:t>2017</a:t>
            </a:r>
            <a:endParaRPr lang="pt-BR" sz="3600" b="1" dirty="0">
              <a:solidFill>
                <a:schemeClr val="tx1"/>
              </a:solidFill>
            </a:endParaRPr>
          </a:p>
        </p:txBody>
      </p:sp>
      <p:sp>
        <p:nvSpPr>
          <p:cNvPr id="3" name="Espaço Reservado para Conteúdo 2"/>
          <p:cNvSpPr>
            <a:spLocks noGrp="1"/>
          </p:cNvSpPr>
          <p:nvPr>
            <p:ph idx="1"/>
          </p:nvPr>
        </p:nvSpPr>
        <p:spPr>
          <a:xfrm>
            <a:off x="457200" y="1935480"/>
            <a:ext cx="8329642" cy="4389120"/>
          </a:xfrm>
        </p:spPr>
        <p:txBody>
          <a:bodyPr/>
          <a:lstStyle/>
          <a:p>
            <a:pPr>
              <a:buNone/>
            </a:pPr>
            <a:endParaRPr lang="pt-BR" dirty="0" smtClean="0">
              <a:latin typeface="Arial" pitchFamily="34" charset="0"/>
              <a:cs typeface="Arial" pitchFamily="34" charset="0"/>
            </a:endParaRPr>
          </a:p>
          <a:p>
            <a:pPr>
              <a:lnSpc>
                <a:spcPct val="150000"/>
              </a:lnSpc>
              <a:buNone/>
            </a:pPr>
            <a:r>
              <a:rPr lang="pt-BR" b="1" dirty="0" smtClean="0">
                <a:latin typeface="Arial" pitchFamily="34" charset="0"/>
                <a:cs typeface="Arial" pitchFamily="34" charset="0"/>
              </a:rPr>
              <a:t>1/2 - Banco de dados: fontes bibliográficas, fontes documentais, dispositivos legais e outros marcos regulatórios.</a:t>
            </a:r>
          </a:p>
          <a:p>
            <a:pPr>
              <a:lnSpc>
                <a:spcPct val="150000"/>
              </a:lnSpc>
              <a:buNone/>
            </a:pPr>
            <a:r>
              <a:rPr lang="pt-BR" b="1" dirty="0" smtClean="0">
                <a:solidFill>
                  <a:srgbClr val="00B050"/>
                </a:solidFill>
                <a:latin typeface="Arial" pitchFamily="34" charset="0"/>
                <a:cs typeface="Arial" pitchFamily="34" charset="0"/>
              </a:rPr>
              <a:t>3 – Captação e análise de dados estatísticos.</a:t>
            </a:r>
          </a:p>
          <a:p>
            <a:pPr>
              <a:lnSpc>
                <a:spcPct val="150000"/>
              </a:lnSpc>
              <a:buNone/>
            </a:pPr>
            <a:r>
              <a:rPr lang="pt-BR" b="1" dirty="0" smtClean="0">
                <a:solidFill>
                  <a:srgbClr val="00B050"/>
                </a:solidFill>
                <a:latin typeface="Arial" pitchFamily="34" charset="0"/>
                <a:cs typeface="Arial" pitchFamily="34" charset="0"/>
              </a:rPr>
              <a:t>4 - Pesquisa empírica – estudos de caso.</a:t>
            </a:r>
          </a:p>
          <a:p>
            <a:pPr>
              <a:lnSpc>
                <a:spcPct val="150000"/>
              </a:lnSpc>
              <a:buNone/>
            </a:pPr>
            <a:r>
              <a:rPr lang="pt-BR" sz="1800" b="1" dirty="0" smtClean="0">
                <a:solidFill>
                  <a:srgbClr val="00B050"/>
                </a:solidFill>
                <a:latin typeface="Arial" pitchFamily="34" charset="0"/>
                <a:cs typeface="Arial" pitchFamily="34" charset="0"/>
              </a:rPr>
              <a:t>(em verde, </a:t>
            </a:r>
            <a:r>
              <a:rPr lang="pt-BR" sz="1800" b="1" dirty="0" smtClean="0">
                <a:solidFill>
                  <a:srgbClr val="00B050"/>
                </a:solidFill>
                <a:latin typeface="Arial" pitchFamily="34" charset="0"/>
                <a:cs typeface="Arial" pitchFamily="34" charset="0"/>
              </a:rPr>
              <a:t>etapas destacadas na apresentação</a:t>
            </a:r>
            <a:r>
              <a:rPr lang="pt-BR" sz="1800" b="1" dirty="0" smtClean="0">
                <a:solidFill>
                  <a:srgbClr val="00B050"/>
                </a:solidFill>
                <a:latin typeface="Arial" pitchFamily="34" charset="0"/>
                <a:cs typeface="Arial" pitchFamily="34" charset="0"/>
              </a:rPr>
              <a:t>)</a:t>
            </a:r>
            <a:endParaRPr lang="pt-BR" sz="1800" b="1" dirty="0">
              <a:solidFill>
                <a:srgbClr val="00B050"/>
              </a:solidFill>
              <a:latin typeface="Arial" pitchFamily="34" charset="0"/>
              <a:cs typeface="Arial" pitchFamily="34" charset="0"/>
            </a:endParaRPr>
          </a:p>
        </p:txBody>
      </p:sp>
      <p:sp>
        <p:nvSpPr>
          <p:cNvPr id="4" name="Espaço Reservado para Data 3"/>
          <p:cNvSpPr>
            <a:spLocks noGrp="1"/>
          </p:cNvSpPr>
          <p:nvPr>
            <p:ph type="dt" sz="half" idx="10"/>
          </p:nvPr>
        </p:nvSpPr>
        <p:spPr/>
        <p:txBody>
          <a:bodyPr/>
          <a:lstStyle/>
          <a:p>
            <a:pPr>
              <a:defRPr/>
            </a:pPr>
            <a:fld id="{E6A627D9-C6E6-4688-8E20-E3331EF5D36E}" type="datetime1">
              <a:rPr lang="pt-BR" smtClean="0"/>
              <a:pPr>
                <a:defRPr/>
              </a:pPr>
              <a:t>24/05/2016</a:t>
            </a:fld>
            <a:endParaRPr lang="pt-B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Cívic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5692</TotalTime>
  <Words>5695</Words>
  <Application>Microsoft Office PowerPoint</Application>
  <PresentationFormat>Apresentação na tela (4:3)</PresentationFormat>
  <Paragraphs>1262</Paragraphs>
  <Slides>57</Slides>
  <Notes>0</Notes>
  <HiddenSlides>0</HiddenSlides>
  <MMClips>0</MMClips>
  <ScaleCrop>false</ScaleCrop>
  <HeadingPairs>
    <vt:vector size="4" baseType="variant">
      <vt:variant>
        <vt:lpstr>Tema</vt:lpstr>
      </vt:variant>
      <vt:variant>
        <vt:i4>1</vt:i4>
      </vt:variant>
      <vt:variant>
        <vt:lpstr>Títulos de slides</vt:lpstr>
      </vt:variant>
      <vt:variant>
        <vt:i4>57</vt:i4>
      </vt:variant>
    </vt:vector>
  </HeadingPairs>
  <TitlesOfParts>
    <vt:vector size="58" baseType="lpstr">
      <vt:lpstr>Fluxo</vt:lpstr>
      <vt:lpstr>EIXO 2- ORGANIZAÇÃO INSTITUCIONAL E ACADÊMICA NA EXPANSÃO DA EDUCAÇÃO SUPERIOR                                                                           Stella Cecilia Duarte Segenreich                                                                            Arlete Maria Monte de Camargo </vt:lpstr>
      <vt:lpstr>Slide 2</vt:lpstr>
      <vt:lpstr>DIVERSIFICAÇÃO</vt:lpstr>
      <vt:lpstr>  Quadro 1: Instituições de educação superior por organização acadêmica nas sinopses   do INEP – 1995 – 2014 </vt:lpstr>
      <vt:lpstr>                       Quadro 2 : Tipos de curso, por grau acadêmico, nas sinopses do INEP – 1995 – 2014 </vt:lpstr>
      <vt:lpstr>  Quadro 3. Tipos de curso na modalidade a distância, nas sinopses do INEP – 2000 – 2014</vt:lpstr>
      <vt:lpstr>EIXOS DE PESQUISA DO SUB 2</vt:lpstr>
      <vt:lpstr>LOCALIZAÇÃO DOS GRUPOS DE PESQUISADORES</vt:lpstr>
      <vt:lpstr>PROCEDIMENTOS METODOLÓGICOS DO PROJETO OBEDUC 2012 - 2017</vt:lpstr>
      <vt:lpstr>CATEGORIAS   DE   ANÁLISE DO SUB 2 </vt:lpstr>
      <vt:lpstr>1.EXPANSÃO VIA NUMÉRICA</vt:lpstr>
      <vt:lpstr>Slide 12</vt:lpstr>
      <vt:lpstr>Slide 13</vt:lpstr>
      <vt:lpstr>Slide 14</vt:lpstr>
      <vt:lpstr>Slide 15</vt:lpstr>
      <vt:lpstr>Slide 16</vt:lpstr>
      <vt:lpstr>PRIVATIZAÇÃO </vt:lpstr>
      <vt:lpstr> </vt:lpstr>
      <vt:lpstr>PRIVATIZAÇÃO</vt:lpstr>
      <vt:lpstr>PRIVATIZAÇÃO</vt:lpstr>
      <vt:lpstr>2. Expansão via alternativas (Brasil) </vt:lpstr>
      <vt:lpstr>ARQUITETURA  ACADÊMICA ASSUMIDA EM DISTINTAS CONOTAÇÕES</vt:lpstr>
      <vt:lpstr>                 AS NOVAS UNIVERSIDADES FEDERAIS     </vt:lpstr>
      <vt:lpstr>UNIVERSIDADES FEDERAIS CRIADAS ENTRE 2002 A 2013</vt:lpstr>
      <vt:lpstr>Primeiros resultados</vt:lpstr>
      <vt:lpstr>A UNIVERSIDADE ABERTA DO BRASIL</vt:lpstr>
      <vt:lpstr>TABELA 1  - DISTRIBUIÇÃO DOS CURSOS UAB/UFRN POR QUANTIDADE DE ALUNOS ATIVOS E INATIVOS </vt:lpstr>
      <vt:lpstr>UAB - RESULTADOS E CONSIDERAÇÕES FINAIS </vt:lpstr>
      <vt:lpstr>OS INSTITUTOS FEDERAIS DE EDUCAÇÃO CIÊNCIA E TECNOLOGIA</vt:lpstr>
      <vt:lpstr>IFS-QUESTÕES DA EXPANSÃO DA EDUCAÇÃO SUPERIOR NO CENÁRIO DE FINANCIAMENTO.</vt:lpstr>
      <vt:lpstr>IFS- CONSIDERAÇÕES FINAIS</vt:lpstr>
      <vt:lpstr>O REUNI NA UFRN</vt:lpstr>
      <vt:lpstr>Gráfico 01: Evolução do número de cursos ofertados no vestibular e SiSU (a partir de 2011), nos cursos de graduação presenciais da UFRN no período 2007-2011 </vt:lpstr>
      <vt:lpstr>CONSIDERAÇÕES FINAIS</vt:lpstr>
      <vt:lpstr>  GRUPOS EDUCACIONAIS – SEMINÁRIO DE BELÉM 2015 ATUALIZADO Tabela 5 - Relação das sete IES com maior número de matrículas em cursos  de graduação a distância e sua vinculação a  grupos educacionais – 2013/2014 </vt:lpstr>
      <vt:lpstr>LICENCIATURAS</vt:lpstr>
      <vt:lpstr>ANÁLISE DA EXPANSÃO DOS CURSOS PRESENCIAIS DE LICENCIATURA NO PERÍODO 2003-2010</vt:lpstr>
      <vt:lpstr>FORMAÇÃO DE PROFESSORES NO IFRJ</vt:lpstr>
      <vt:lpstr> FORMAÇÃO DE PROFESSORES NO IFRJ</vt:lpstr>
      <vt:lpstr>Resultados/Considerações finais</vt:lpstr>
      <vt:lpstr>BACHARELADO INTERDISCIPLINAR</vt:lpstr>
      <vt:lpstr>CURSOS DE GRADUAÇÃO A DISTÂNCIA</vt:lpstr>
      <vt:lpstr>EXPANSÃO DO ENSINO SUPERIOR NA MODALIDADE A DISTÂNCIA NO IFPB </vt:lpstr>
      <vt:lpstr>CONSIDERAÇÕES FINAIS</vt:lpstr>
      <vt:lpstr>CONSIDERAÇÕES FINAIS</vt:lpstr>
      <vt:lpstr>DISCIPLINAS A DISTÂNCIA EM CURSOS PRESENCIAIS</vt:lpstr>
      <vt:lpstr>CASO 1 Tabela 4 - Total de Disciplinas e Turmas no ano de 2012/ EaD UGF e UC.</vt:lpstr>
      <vt:lpstr>   CASO 2: Aspectos positivos e dificuldades enfrentadas</vt:lpstr>
      <vt:lpstr>CONSIDERAÇÕES E QUESTÕES</vt:lpstr>
      <vt:lpstr>3. EXPANSÃO VIA ALTERNATIVAS INTERNACIONAIS </vt:lpstr>
      <vt:lpstr>                  AS POLÍTICAS DE EDUCAÇÃO SUPERIOR NA ESTEIRA DOS ORGANISMOS INTERNACIONAIS  </vt:lpstr>
      <vt:lpstr>Considerações finais</vt:lpstr>
      <vt:lpstr>A FORMAÇÃO DE PROFESSORES E O PROGRAMA DE LICENCIATURAS INTERNACIONAIS.</vt:lpstr>
      <vt:lpstr>TABELA 1: TOTAL DE PROJETOS SELECIONADOS PELA CAPES DO PLI POR REGIÃO, PAÍS DE DESTINO, NO BRASIL E NA UFRN, NO PERÍODO DE 2010 A 2015. </vt:lpstr>
      <vt:lpstr>CONSIDERAÇÕES FINAIS</vt:lpstr>
      <vt:lpstr>EXPANSÃO E INTERNACIONALIZAÇÃO HORIZONTAL DO ENSINO SUPERIOR VIA EaD – UAB</vt:lpstr>
      <vt:lpstr>COMPROMISSOS DO SUB 2 PARA 2016-2017  (Reunião de dezembro de 2015)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liz</dc:creator>
  <cp:lastModifiedBy>Stella</cp:lastModifiedBy>
  <cp:revision>802</cp:revision>
  <cp:lastPrinted>2014-05-13T10:25:50Z</cp:lastPrinted>
  <dcterms:created xsi:type="dcterms:W3CDTF">2012-07-19T13:35:09Z</dcterms:created>
  <dcterms:modified xsi:type="dcterms:W3CDTF">2016-05-24T22:52:05Z</dcterms:modified>
</cp:coreProperties>
</file>