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50" r:id="rId2"/>
    <p:sldId id="653" r:id="rId3"/>
    <p:sldId id="654" r:id="rId4"/>
    <p:sldId id="652" r:id="rId5"/>
    <p:sldId id="667" r:id="rId6"/>
    <p:sldId id="658" r:id="rId7"/>
    <p:sldId id="657" r:id="rId8"/>
    <p:sldId id="668" r:id="rId9"/>
    <p:sldId id="676" r:id="rId10"/>
    <p:sldId id="675" r:id="rId11"/>
    <p:sldId id="671" r:id="rId12"/>
    <p:sldId id="608" r:id="rId13"/>
    <p:sldId id="630" r:id="rId14"/>
    <p:sldId id="662" r:id="rId15"/>
    <p:sldId id="665" r:id="rId16"/>
    <p:sldId id="663" r:id="rId17"/>
    <p:sldId id="664" r:id="rId18"/>
    <p:sldId id="547" r:id="rId19"/>
    <p:sldId id="666" r:id="rId20"/>
    <p:sldId id="616" r:id="rId21"/>
    <p:sldId id="648" r:id="rId22"/>
    <p:sldId id="649" r:id="rId23"/>
    <p:sldId id="678" r:id="rId24"/>
    <p:sldId id="679" r:id="rId25"/>
    <p:sldId id="681" r:id="rId26"/>
    <p:sldId id="680" r:id="rId27"/>
    <p:sldId id="684" r:id="rId28"/>
    <p:sldId id="682" r:id="rId29"/>
    <p:sldId id="683" r:id="rId30"/>
    <p:sldId id="636" r:id="rId31"/>
    <p:sldId id="637" r:id="rId32"/>
    <p:sldId id="660" r:id="rId33"/>
    <p:sldId id="674" r:id="rId34"/>
    <p:sldId id="685" r:id="rId35"/>
    <p:sldId id="688" r:id="rId36"/>
    <p:sldId id="687" r:id="rId37"/>
    <p:sldId id="691" r:id="rId38"/>
    <p:sldId id="692" r:id="rId39"/>
    <p:sldId id="693" r:id="rId40"/>
    <p:sldId id="694" r:id="rId41"/>
    <p:sldId id="708" r:id="rId42"/>
    <p:sldId id="709" r:id="rId43"/>
    <p:sldId id="696" r:id="rId44"/>
    <p:sldId id="686" r:id="rId45"/>
    <p:sldId id="698" r:id="rId46"/>
    <p:sldId id="699" r:id="rId47"/>
    <p:sldId id="700" r:id="rId48"/>
    <p:sldId id="701" r:id="rId49"/>
    <p:sldId id="702" r:id="rId50"/>
    <p:sldId id="703" r:id="rId51"/>
    <p:sldId id="704" r:id="rId52"/>
    <p:sldId id="705" r:id="rId53"/>
    <p:sldId id="706" r:id="rId54"/>
  </p:sldIdLst>
  <p:sldSz cx="9144000" cy="6858000" type="screen4x3"/>
  <p:notesSz cx="6858000" cy="97377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FF66"/>
    <a:srgbClr val="0000FF"/>
    <a:srgbClr val="FFFFCC"/>
    <a:srgbClr val="009900"/>
    <a:srgbClr val="0033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5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64283-A8A5-4654-AE47-693D05100A74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D867344-5B5F-48FC-998D-0BF2B4F99715}">
      <dgm:prSet phldrT="[Texto]" custT="1"/>
      <dgm:spPr/>
      <dgm:t>
        <a:bodyPr/>
        <a:lstStyle/>
        <a:p>
          <a:r>
            <a:rPr lang="es-MX" sz="1600" b="1" dirty="0" smtClean="0">
              <a:solidFill>
                <a:schemeClr val="tx1"/>
              </a:solidFill>
            </a:rPr>
            <a:t>A </a:t>
          </a:r>
          <a:r>
            <a:rPr lang="es-MX" sz="1600" b="1" dirty="0" err="1" smtClean="0">
              <a:solidFill>
                <a:schemeClr val="tx1"/>
              </a:solidFill>
            </a:rPr>
            <a:t>Pós-Graduação</a:t>
          </a:r>
          <a:r>
            <a:rPr lang="es-MX" sz="1600" b="1" dirty="0" smtClean="0">
              <a:solidFill>
                <a:schemeClr val="tx1"/>
              </a:solidFill>
            </a:rPr>
            <a:t> no Brasil: indicadores</a:t>
          </a:r>
          <a:endParaRPr lang="es-MX" sz="1600" b="1" dirty="0">
            <a:solidFill>
              <a:schemeClr val="tx1"/>
            </a:solidFill>
          </a:endParaRPr>
        </a:p>
      </dgm:t>
    </dgm:pt>
    <dgm:pt modelId="{A22CCE87-6D3A-421E-97D7-6669D85F3943}" type="parTrans" cxnId="{6212F6A8-AC35-4E23-AB1C-2C330C4018A9}">
      <dgm:prSet/>
      <dgm:spPr/>
      <dgm:t>
        <a:bodyPr/>
        <a:lstStyle/>
        <a:p>
          <a:endParaRPr lang="es-MX"/>
        </a:p>
      </dgm:t>
    </dgm:pt>
    <dgm:pt modelId="{FFB2697A-5CA0-460E-B64D-CB61640B6207}" type="sibTrans" cxnId="{6212F6A8-AC35-4E23-AB1C-2C330C4018A9}">
      <dgm:prSet/>
      <dgm:spPr/>
      <dgm:t>
        <a:bodyPr/>
        <a:lstStyle/>
        <a:p>
          <a:endParaRPr lang="es-MX"/>
        </a:p>
      </dgm:t>
    </dgm:pt>
    <dgm:pt modelId="{6964040D-FC07-401C-9A16-F027B5E94191}">
      <dgm:prSet phldrT="[Texto]" custT="1"/>
      <dgm:spPr/>
      <dgm:t>
        <a:bodyPr/>
        <a:lstStyle/>
        <a:p>
          <a:r>
            <a:rPr lang="es-MX" sz="1600" b="1" dirty="0" err="1" smtClean="0">
              <a:solidFill>
                <a:schemeClr val="tx1"/>
              </a:solidFill>
            </a:rPr>
            <a:t>Reconfiguração</a:t>
          </a:r>
          <a:r>
            <a:rPr lang="es-MX" sz="1600" b="1" dirty="0" smtClean="0">
              <a:solidFill>
                <a:schemeClr val="tx1"/>
              </a:solidFill>
            </a:rPr>
            <a:t> da </a:t>
          </a:r>
          <a:r>
            <a:rPr lang="es-MX" sz="1600" b="1" dirty="0" err="1" smtClean="0">
              <a:solidFill>
                <a:schemeClr val="tx1"/>
              </a:solidFill>
            </a:rPr>
            <a:t>Pós-Graduação</a:t>
          </a:r>
          <a:r>
            <a:rPr lang="es-MX" sz="1600" b="1" dirty="0" smtClean="0">
              <a:solidFill>
                <a:schemeClr val="tx1"/>
              </a:solidFill>
            </a:rPr>
            <a:t> e da Pesquisa</a:t>
          </a:r>
          <a:endParaRPr lang="es-MX" sz="1600" b="1" dirty="0">
            <a:solidFill>
              <a:schemeClr val="tx1"/>
            </a:solidFill>
          </a:endParaRPr>
        </a:p>
      </dgm:t>
    </dgm:pt>
    <dgm:pt modelId="{C75C2956-D7F8-4F27-8F59-2372C76116A9}" type="parTrans" cxnId="{377AF24D-A90D-4A1A-A499-A4998B063043}">
      <dgm:prSet/>
      <dgm:spPr/>
      <dgm:t>
        <a:bodyPr/>
        <a:lstStyle/>
        <a:p>
          <a:endParaRPr lang="es-MX"/>
        </a:p>
      </dgm:t>
    </dgm:pt>
    <dgm:pt modelId="{0023C4F5-BC9A-46ED-95A3-6292C5B65EF9}" type="sibTrans" cxnId="{377AF24D-A90D-4A1A-A499-A4998B063043}">
      <dgm:prSet/>
      <dgm:spPr/>
      <dgm:t>
        <a:bodyPr/>
        <a:lstStyle/>
        <a:p>
          <a:endParaRPr lang="es-MX"/>
        </a:p>
      </dgm:t>
    </dgm:pt>
    <dgm:pt modelId="{0C462093-5369-4DAD-9566-DAAB1F682C58}">
      <dgm:prSet phldrT="[Texto]" custT="1"/>
      <dgm:spPr/>
      <dgm:t>
        <a:bodyPr/>
        <a:lstStyle/>
        <a:p>
          <a:r>
            <a:rPr lang="es-MX" sz="1500" b="1" dirty="0" err="1" smtClean="0">
              <a:solidFill>
                <a:schemeClr val="bg1"/>
              </a:solidFill>
            </a:rPr>
            <a:t>Desafios</a:t>
          </a:r>
          <a:r>
            <a:rPr lang="es-MX" sz="1500" b="1" dirty="0" smtClean="0">
              <a:solidFill>
                <a:schemeClr val="bg1"/>
              </a:solidFill>
            </a:rPr>
            <a:t> Éticos </a:t>
          </a:r>
          <a:r>
            <a:rPr lang="es-MX" sz="1500" b="1" dirty="0" err="1" smtClean="0">
              <a:solidFill>
                <a:schemeClr val="bg1"/>
              </a:solidFill>
            </a:rPr>
            <a:t>Profissionais</a:t>
          </a:r>
          <a:endParaRPr lang="es-MX" sz="1500" b="1" dirty="0">
            <a:solidFill>
              <a:schemeClr val="bg1"/>
            </a:solidFill>
          </a:endParaRPr>
        </a:p>
      </dgm:t>
    </dgm:pt>
    <dgm:pt modelId="{DD63C10C-8EA2-4706-BDF5-FB05F5E74B94}" type="parTrans" cxnId="{2B74F7C0-B7C4-4398-9118-AB284826CABA}">
      <dgm:prSet/>
      <dgm:spPr/>
      <dgm:t>
        <a:bodyPr/>
        <a:lstStyle/>
        <a:p>
          <a:endParaRPr lang="es-MX"/>
        </a:p>
      </dgm:t>
    </dgm:pt>
    <dgm:pt modelId="{5CD303C0-E5A3-4D4C-A247-BADF71B12489}" type="sibTrans" cxnId="{2B74F7C0-B7C4-4398-9118-AB284826CABA}">
      <dgm:prSet/>
      <dgm:spPr/>
      <dgm:t>
        <a:bodyPr/>
        <a:lstStyle/>
        <a:p>
          <a:endParaRPr lang="es-MX"/>
        </a:p>
      </dgm:t>
    </dgm:pt>
    <dgm:pt modelId="{89726AAE-1E61-40EB-8D7E-127A3D46A0F8}">
      <dgm:prSet phldrT="[Texto]" custT="1"/>
      <dgm:spPr/>
      <dgm:t>
        <a:bodyPr/>
        <a:lstStyle/>
        <a:p>
          <a:r>
            <a:rPr lang="es-MX" sz="1400" b="1" dirty="0" smtClean="0">
              <a:solidFill>
                <a:schemeClr val="tx1"/>
              </a:solidFill>
            </a:rPr>
            <a:t>A </a:t>
          </a:r>
          <a:r>
            <a:rPr lang="es-MX" sz="1400" b="1" dirty="0" err="1" smtClean="0">
              <a:solidFill>
                <a:schemeClr val="tx1"/>
              </a:solidFill>
            </a:rPr>
            <a:t>Pós-Graduação</a:t>
          </a:r>
          <a:r>
            <a:rPr lang="es-MX" sz="1400" b="1" dirty="0" smtClean="0">
              <a:solidFill>
                <a:schemeClr val="tx1"/>
              </a:solidFill>
            </a:rPr>
            <a:t> e a Pesquisa: </a:t>
          </a:r>
          <a:r>
            <a:rPr lang="es-MX" sz="1400" b="1" dirty="0" err="1" smtClean="0">
              <a:solidFill>
                <a:schemeClr val="tx1"/>
              </a:solidFill>
            </a:rPr>
            <a:t>Avaliação</a:t>
          </a:r>
          <a:r>
            <a:rPr lang="es-MX" sz="1400" b="1" dirty="0" smtClean="0">
              <a:solidFill>
                <a:schemeClr val="tx1"/>
              </a:solidFill>
            </a:rPr>
            <a:t>, Controle e </a:t>
          </a:r>
          <a:r>
            <a:rPr lang="es-MX" sz="1400" b="1" dirty="0" err="1" smtClean="0">
              <a:solidFill>
                <a:schemeClr val="tx1"/>
              </a:solidFill>
            </a:rPr>
            <a:t>Produção</a:t>
          </a:r>
          <a:endParaRPr lang="es-MX" sz="1400" b="1" dirty="0">
            <a:solidFill>
              <a:schemeClr val="tx1"/>
            </a:solidFill>
          </a:endParaRPr>
        </a:p>
      </dgm:t>
    </dgm:pt>
    <dgm:pt modelId="{00E555A9-3914-44C6-B7C5-44FBFED0300E}" type="parTrans" cxnId="{A19E042B-3141-4B0A-93EA-C8DE543A3BD3}">
      <dgm:prSet/>
      <dgm:spPr/>
      <dgm:t>
        <a:bodyPr/>
        <a:lstStyle/>
        <a:p>
          <a:endParaRPr lang="es-MX"/>
        </a:p>
      </dgm:t>
    </dgm:pt>
    <dgm:pt modelId="{9221D584-8E1C-4433-90E8-0929D118F070}" type="sibTrans" cxnId="{A19E042B-3141-4B0A-93EA-C8DE543A3BD3}">
      <dgm:prSet/>
      <dgm:spPr/>
      <dgm:t>
        <a:bodyPr/>
        <a:lstStyle/>
        <a:p>
          <a:endParaRPr lang="es-MX"/>
        </a:p>
      </dgm:t>
    </dgm:pt>
    <dgm:pt modelId="{C1568034-1158-42FC-9ACA-DF9040777C9D}" type="pres">
      <dgm:prSet presAssocID="{AFF64283-A8A5-4654-AE47-693D05100A74}" presName="Name0" presStyleCnt="0">
        <dgm:presLayoutVars>
          <dgm:dir/>
          <dgm:animLvl val="lvl"/>
          <dgm:resizeHandles val="exact"/>
        </dgm:presLayoutVars>
      </dgm:prSet>
      <dgm:spPr/>
    </dgm:pt>
    <dgm:pt modelId="{24619E99-CA1D-40E4-BCCC-FB59854AFA4F}" type="pres">
      <dgm:prSet presAssocID="{BD867344-5B5F-48FC-998D-0BF2B4F99715}" presName="parTxOnly" presStyleLbl="node1" presStyleIdx="0" presStyleCnt="4" custLinFactNeighborX="32274" custLinFactNeighborY="9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8A39B9-3E5D-4162-BEEC-51E917BC3BC8}" type="pres">
      <dgm:prSet presAssocID="{FFB2697A-5CA0-460E-B64D-CB61640B6207}" presName="parTxOnlySpace" presStyleCnt="0"/>
      <dgm:spPr/>
    </dgm:pt>
    <dgm:pt modelId="{1464ACF6-E835-4E8C-B3CD-B079546967DB}" type="pres">
      <dgm:prSet presAssocID="{89726AAE-1E61-40EB-8D7E-127A3D46A0F8}" presName="parTxOnly" presStyleLbl="node1" presStyleIdx="1" presStyleCnt="4" custScaleX="119413" custLinFactNeighborX="-12893" custLinFactNeighborY="68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66C1BD-10CB-4544-9A58-6E89148AB155}" type="pres">
      <dgm:prSet presAssocID="{9221D584-8E1C-4433-90E8-0929D118F070}" presName="parTxOnlySpace" presStyleCnt="0"/>
      <dgm:spPr/>
    </dgm:pt>
    <dgm:pt modelId="{9629B5E0-6F86-4633-87E3-0CD336E843A9}" type="pres">
      <dgm:prSet presAssocID="{6964040D-FC07-401C-9A16-F027B5E94191}" presName="parTxOnly" presStyleLbl="node1" presStyleIdx="2" presStyleCnt="4" custScaleX="124228" custScaleY="114416" custLinFactNeighborX="-3207" custLinFactNeighborY="13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89100E-1D6F-4E34-AAAB-E785FC755067}" type="pres">
      <dgm:prSet presAssocID="{0023C4F5-BC9A-46ED-95A3-6292C5B65EF9}" presName="parTxOnlySpace" presStyleCnt="0"/>
      <dgm:spPr/>
    </dgm:pt>
    <dgm:pt modelId="{598C6B08-69B1-4E5C-A5E1-531B9CCD05F6}" type="pres">
      <dgm:prSet presAssocID="{0C462093-5369-4DAD-9566-DAAB1F682C58}" presName="parTxOnly" presStyleLbl="node1" presStyleIdx="3" presStyleCnt="4" custLinFactNeighborX="-5594" custLinFactNeighborY="13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77AF24D-A90D-4A1A-A499-A4998B063043}" srcId="{AFF64283-A8A5-4654-AE47-693D05100A74}" destId="{6964040D-FC07-401C-9A16-F027B5E94191}" srcOrd="2" destOrd="0" parTransId="{C75C2956-D7F8-4F27-8F59-2372C76116A9}" sibTransId="{0023C4F5-BC9A-46ED-95A3-6292C5B65EF9}"/>
    <dgm:cxn modelId="{A19E042B-3141-4B0A-93EA-C8DE543A3BD3}" srcId="{AFF64283-A8A5-4654-AE47-693D05100A74}" destId="{89726AAE-1E61-40EB-8D7E-127A3D46A0F8}" srcOrd="1" destOrd="0" parTransId="{00E555A9-3914-44C6-B7C5-44FBFED0300E}" sibTransId="{9221D584-8E1C-4433-90E8-0929D118F070}"/>
    <dgm:cxn modelId="{3D4245FD-5B25-401A-A35D-24CF433D97E1}" type="presOf" srcId="{89726AAE-1E61-40EB-8D7E-127A3D46A0F8}" destId="{1464ACF6-E835-4E8C-B3CD-B079546967DB}" srcOrd="0" destOrd="0" presId="urn:microsoft.com/office/officeart/2005/8/layout/chevron1"/>
    <dgm:cxn modelId="{2B74F7C0-B7C4-4398-9118-AB284826CABA}" srcId="{AFF64283-A8A5-4654-AE47-693D05100A74}" destId="{0C462093-5369-4DAD-9566-DAAB1F682C58}" srcOrd="3" destOrd="0" parTransId="{DD63C10C-8EA2-4706-BDF5-FB05F5E74B94}" sibTransId="{5CD303C0-E5A3-4D4C-A247-BADF71B12489}"/>
    <dgm:cxn modelId="{6212F6A8-AC35-4E23-AB1C-2C330C4018A9}" srcId="{AFF64283-A8A5-4654-AE47-693D05100A74}" destId="{BD867344-5B5F-48FC-998D-0BF2B4F99715}" srcOrd="0" destOrd="0" parTransId="{A22CCE87-6D3A-421E-97D7-6669D85F3943}" sibTransId="{FFB2697A-5CA0-460E-B64D-CB61640B6207}"/>
    <dgm:cxn modelId="{9CA575DF-EA7B-4476-A687-9CCC76A681BD}" type="presOf" srcId="{6964040D-FC07-401C-9A16-F027B5E94191}" destId="{9629B5E0-6F86-4633-87E3-0CD336E843A9}" srcOrd="0" destOrd="0" presId="urn:microsoft.com/office/officeart/2005/8/layout/chevron1"/>
    <dgm:cxn modelId="{2B173088-56C2-414E-94F7-90A11D18883D}" type="presOf" srcId="{0C462093-5369-4DAD-9566-DAAB1F682C58}" destId="{598C6B08-69B1-4E5C-A5E1-531B9CCD05F6}" srcOrd="0" destOrd="0" presId="urn:microsoft.com/office/officeart/2005/8/layout/chevron1"/>
    <dgm:cxn modelId="{4C1CF2E7-C1A0-47E0-A3B7-49A5581310D0}" type="presOf" srcId="{BD867344-5B5F-48FC-998D-0BF2B4F99715}" destId="{24619E99-CA1D-40E4-BCCC-FB59854AFA4F}" srcOrd="0" destOrd="0" presId="urn:microsoft.com/office/officeart/2005/8/layout/chevron1"/>
    <dgm:cxn modelId="{6107EA10-E478-4341-92F2-C3F634E357C2}" type="presOf" srcId="{AFF64283-A8A5-4654-AE47-693D05100A74}" destId="{C1568034-1158-42FC-9ACA-DF9040777C9D}" srcOrd="0" destOrd="0" presId="urn:microsoft.com/office/officeart/2005/8/layout/chevron1"/>
    <dgm:cxn modelId="{444883FD-EC09-4C27-864E-432CD96F19A0}" type="presParOf" srcId="{C1568034-1158-42FC-9ACA-DF9040777C9D}" destId="{24619E99-CA1D-40E4-BCCC-FB59854AFA4F}" srcOrd="0" destOrd="0" presId="urn:microsoft.com/office/officeart/2005/8/layout/chevron1"/>
    <dgm:cxn modelId="{357A6A87-42C0-4785-B5FD-EEDF4A3CE535}" type="presParOf" srcId="{C1568034-1158-42FC-9ACA-DF9040777C9D}" destId="{E58A39B9-3E5D-4162-BEEC-51E917BC3BC8}" srcOrd="1" destOrd="0" presId="urn:microsoft.com/office/officeart/2005/8/layout/chevron1"/>
    <dgm:cxn modelId="{188ED0A1-B6A5-4A4C-94C0-5E0747D11207}" type="presParOf" srcId="{C1568034-1158-42FC-9ACA-DF9040777C9D}" destId="{1464ACF6-E835-4E8C-B3CD-B079546967DB}" srcOrd="2" destOrd="0" presId="urn:microsoft.com/office/officeart/2005/8/layout/chevron1"/>
    <dgm:cxn modelId="{D2BFB705-3BB7-4B45-99FD-061513B47EBB}" type="presParOf" srcId="{C1568034-1158-42FC-9ACA-DF9040777C9D}" destId="{AA66C1BD-10CB-4544-9A58-6E89148AB155}" srcOrd="3" destOrd="0" presId="urn:microsoft.com/office/officeart/2005/8/layout/chevron1"/>
    <dgm:cxn modelId="{77D14CEF-1C93-442F-9DB4-8C348018FC21}" type="presParOf" srcId="{C1568034-1158-42FC-9ACA-DF9040777C9D}" destId="{9629B5E0-6F86-4633-87E3-0CD336E843A9}" srcOrd="4" destOrd="0" presId="urn:microsoft.com/office/officeart/2005/8/layout/chevron1"/>
    <dgm:cxn modelId="{D8884053-0D09-4FE5-88C0-A1D204F55EB1}" type="presParOf" srcId="{C1568034-1158-42FC-9ACA-DF9040777C9D}" destId="{C589100E-1D6F-4E34-AAAB-E785FC755067}" srcOrd="5" destOrd="0" presId="urn:microsoft.com/office/officeart/2005/8/layout/chevron1"/>
    <dgm:cxn modelId="{7C36BD75-B320-40CC-8C13-7DC4092BBF3D}" type="presParOf" srcId="{C1568034-1158-42FC-9ACA-DF9040777C9D}" destId="{598C6B08-69B1-4E5C-A5E1-531B9CCD05F6}" srcOrd="6" destOrd="0" presId="urn:microsoft.com/office/officeart/2005/8/layout/chevro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568F0-C933-4877-BCC8-D2C0B6AED7A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B010FD-DC32-48B3-B183-E41CD7B36E7E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MX" sz="2000" dirty="0" smtClean="0">
              <a:solidFill>
                <a:schemeClr val="bg1"/>
              </a:solidFill>
            </a:rPr>
            <a:t>Mercantiliza-</a:t>
          </a:r>
        </a:p>
        <a:p>
          <a:r>
            <a:rPr lang="es-MX" sz="2000" dirty="0" err="1" smtClean="0">
              <a:solidFill>
                <a:schemeClr val="bg1"/>
              </a:solidFill>
            </a:rPr>
            <a:t>ção</a:t>
          </a:r>
          <a:r>
            <a:rPr lang="es-MX" sz="2000" dirty="0" smtClean="0">
              <a:solidFill>
                <a:schemeClr val="bg1"/>
              </a:solidFill>
            </a:rPr>
            <a:t> da PG/Lógica </a:t>
          </a:r>
          <a:r>
            <a:rPr lang="es-MX" sz="2000" dirty="0" err="1" smtClean="0">
              <a:solidFill>
                <a:schemeClr val="bg1"/>
              </a:solidFill>
            </a:rPr>
            <a:t>produtivista</a:t>
          </a:r>
          <a:r>
            <a:rPr lang="es-MX" sz="2000" dirty="0" smtClean="0">
              <a:solidFill>
                <a:schemeClr val="bg1"/>
              </a:solidFill>
            </a:rPr>
            <a:t>;</a:t>
          </a:r>
        </a:p>
        <a:p>
          <a:r>
            <a:rPr lang="es-MX" sz="2000" dirty="0" err="1" smtClean="0">
              <a:solidFill>
                <a:schemeClr val="bg1"/>
              </a:solidFill>
            </a:rPr>
            <a:t>Homogeneização</a:t>
          </a:r>
          <a:r>
            <a:rPr lang="es-MX" sz="2000" dirty="0" smtClean="0">
              <a:solidFill>
                <a:schemeClr val="bg1"/>
              </a:solidFill>
            </a:rPr>
            <a:t> da PG;</a:t>
          </a:r>
        </a:p>
        <a:p>
          <a:r>
            <a:rPr lang="es-MX" sz="2000" dirty="0" err="1" smtClean="0">
              <a:solidFill>
                <a:schemeClr val="bg1"/>
              </a:solidFill>
            </a:rPr>
            <a:t>Competição</a:t>
          </a:r>
          <a:r>
            <a:rPr lang="es-MX" sz="2000" dirty="0" smtClean="0">
              <a:solidFill>
                <a:schemeClr val="bg1"/>
              </a:solidFill>
            </a:rPr>
            <a:t> por Recursos;</a:t>
          </a:r>
        </a:p>
        <a:p>
          <a:r>
            <a:rPr lang="es-MX" sz="2000" dirty="0" err="1" smtClean="0">
              <a:solidFill>
                <a:schemeClr val="bg1"/>
              </a:solidFill>
            </a:rPr>
            <a:t>Ênfase</a:t>
          </a:r>
          <a:r>
            <a:rPr lang="es-MX" sz="2000" dirty="0" smtClean="0">
              <a:solidFill>
                <a:schemeClr val="bg1"/>
              </a:solidFill>
            </a:rPr>
            <a:t> na </a:t>
          </a:r>
          <a:r>
            <a:rPr lang="es-MX" sz="2000" dirty="0" err="1" smtClean="0">
              <a:solidFill>
                <a:schemeClr val="bg1"/>
              </a:solidFill>
            </a:rPr>
            <a:t>produtividade</a:t>
          </a:r>
          <a:r>
            <a:rPr lang="es-MX" sz="2000" dirty="0" smtClean="0">
              <a:solidFill>
                <a:schemeClr val="bg1"/>
              </a:solidFill>
            </a:rPr>
            <a:t>, na </a:t>
          </a:r>
          <a:r>
            <a:rPr lang="es-MX" sz="2000" dirty="0" err="1" smtClean="0">
              <a:solidFill>
                <a:schemeClr val="bg1"/>
              </a:solidFill>
            </a:rPr>
            <a:t>competição</a:t>
          </a:r>
          <a:endParaRPr lang="es-MX" sz="2000" dirty="0">
            <a:solidFill>
              <a:schemeClr val="bg1"/>
            </a:solidFill>
          </a:endParaRPr>
        </a:p>
      </dgm:t>
    </dgm:pt>
    <dgm:pt modelId="{FDC24108-2249-4934-B922-EA86C42D4267}" type="parTrans" cxnId="{55DFE897-96D6-4B9A-90C3-F2A13EF0895C}">
      <dgm:prSet/>
      <dgm:spPr/>
      <dgm:t>
        <a:bodyPr/>
        <a:lstStyle/>
        <a:p>
          <a:endParaRPr lang="es-MX"/>
        </a:p>
      </dgm:t>
    </dgm:pt>
    <dgm:pt modelId="{D91DD057-0D98-4605-A1D7-9E5D0D948DB9}" type="sibTrans" cxnId="{55DFE897-96D6-4B9A-90C3-F2A13EF0895C}">
      <dgm:prSet/>
      <dgm:spPr/>
      <dgm:t>
        <a:bodyPr/>
        <a:lstStyle/>
        <a:p>
          <a:endParaRPr lang="es-MX"/>
        </a:p>
      </dgm:t>
    </dgm:pt>
    <dgm:pt modelId="{C54CBB0A-B943-4CAA-9B57-DB4D75D7F5AB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2000" dirty="0" smtClean="0">
              <a:solidFill>
                <a:schemeClr val="tx1"/>
              </a:solidFill>
            </a:rPr>
            <a:t>“</a:t>
          </a:r>
          <a:r>
            <a:rPr lang="es-MX" sz="2000" dirty="0" err="1" smtClean="0">
              <a:solidFill>
                <a:schemeClr val="tx1"/>
              </a:solidFill>
            </a:rPr>
            <a:t>Reedição</a:t>
          </a:r>
          <a:r>
            <a:rPr lang="es-MX" sz="2000" dirty="0" smtClean="0">
              <a:solidFill>
                <a:schemeClr val="tx1"/>
              </a:solidFill>
            </a:rPr>
            <a:t>’/replica-</a:t>
          </a:r>
          <a:r>
            <a:rPr lang="es-MX" sz="2000" dirty="0" err="1" smtClean="0">
              <a:solidFill>
                <a:schemeClr val="tx1"/>
              </a:solidFill>
            </a:rPr>
            <a:t>ção</a:t>
          </a:r>
          <a:r>
            <a:rPr lang="es-MX" sz="2000" dirty="0" smtClean="0">
              <a:solidFill>
                <a:schemeClr val="tx1"/>
              </a:solidFill>
            </a:rPr>
            <a:t> da </a:t>
          </a:r>
          <a:r>
            <a:rPr lang="es-MX" sz="2000" dirty="0" err="1" smtClean="0">
              <a:solidFill>
                <a:schemeClr val="tx1"/>
              </a:solidFill>
            </a:rPr>
            <a:t>produção</a:t>
          </a:r>
          <a:r>
            <a:rPr lang="es-MX" sz="2000" dirty="0" smtClean="0">
              <a:solidFill>
                <a:schemeClr val="tx1"/>
              </a:solidFill>
            </a:rPr>
            <a:t>; </a:t>
          </a:r>
          <a:r>
            <a:rPr lang="es-MX" sz="2000" dirty="0" err="1" smtClean="0">
              <a:solidFill>
                <a:schemeClr val="tx1"/>
              </a:solidFill>
            </a:rPr>
            <a:t>plágio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ou</a:t>
          </a:r>
          <a:r>
            <a:rPr lang="es-MX" sz="2000" dirty="0" smtClean="0">
              <a:solidFill>
                <a:schemeClr val="tx1"/>
              </a:solidFill>
            </a:rPr>
            <a:t> auto-</a:t>
          </a:r>
          <a:r>
            <a:rPr lang="es-MX" sz="2000" dirty="0" err="1" smtClean="0">
              <a:solidFill>
                <a:schemeClr val="tx1"/>
              </a:solidFill>
            </a:rPr>
            <a:t>plágio</a:t>
          </a:r>
          <a:r>
            <a:rPr lang="es-MX" sz="2000" dirty="0" smtClean="0">
              <a:solidFill>
                <a:schemeClr val="tx1"/>
              </a:solidFill>
            </a:rPr>
            <a:t>; aumento de </a:t>
          </a:r>
          <a:r>
            <a:rPr lang="es-MX" sz="2000" dirty="0" err="1" smtClean="0">
              <a:solidFill>
                <a:schemeClr val="tx1"/>
              </a:solidFill>
            </a:rPr>
            <a:t>artigos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com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pouca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consistência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ou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sem</a:t>
          </a:r>
          <a:r>
            <a:rPr lang="es-MX" sz="2000" dirty="0" smtClean="0">
              <a:solidFill>
                <a:schemeClr val="tx1"/>
              </a:solidFill>
            </a:rPr>
            <a:t> </a:t>
          </a:r>
          <a:r>
            <a:rPr lang="es-MX" sz="2000" dirty="0" err="1" smtClean="0">
              <a:solidFill>
                <a:schemeClr val="tx1"/>
              </a:solidFill>
            </a:rPr>
            <a:t>aprofundamento</a:t>
          </a:r>
          <a:r>
            <a:rPr lang="es-MX" sz="2000" dirty="0" smtClean="0">
              <a:solidFill>
                <a:schemeClr val="tx1"/>
              </a:solidFill>
            </a:rPr>
            <a:t>, </a:t>
          </a:r>
          <a:r>
            <a:rPr lang="es-MX" sz="2000" dirty="0" err="1" smtClean="0">
              <a:solidFill>
                <a:schemeClr val="tx1"/>
              </a:solidFill>
            </a:rPr>
            <a:t>etc</a:t>
          </a:r>
          <a:endParaRPr lang="es-MX" sz="2000" dirty="0">
            <a:solidFill>
              <a:schemeClr val="tx1"/>
            </a:solidFill>
          </a:endParaRPr>
        </a:p>
      </dgm:t>
    </dgm:pt>
    <dgm:pt modelId="{4B69145A-5A66-4921-8ED7-F33CDC23B9D0}" type="parTrans" cxnId="{D509ECCA-9738-42EC-8182-1DE40C921877}">
      <dgm:prSet/>
      <dgm:spPr/>
      <dgm:t>
        <a:bodyPr/>
        <a:lstStyle/>
        <a:p>
          <a:endParaRPr lang="es-MX"/>
        </a:p>
      </dgm:t>
    </dgm:pt>
    <dgm:pt modelId="{18A41CAE-4DA6-4123-A0EB-384901C65A78}" type="sibTrans" cxnId="{D509ECCA-9738-42EC-8182-1DE40C921877}">
      <dgm:prSet/>
      <dgm:spPr/>
      <dgm:t>
        <a:bodyPr/>
        <a:lstStyle/>
        <a:p>
          <a:endParaRPr lang="es-MX"/>
        </a:p>
      </dgm:t>
    </dgm:pt>
    <dgm:pt modelId="{003FC7CF-BB86-432F-A828-24D6C4AC4587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sz="1600" dirty="0" smtClean="0">
              <a:solidFill>
                <a:schemeClr val="bg1"/>
              </a:solidFill>
            </a:rPr>
            <a:t>Aumento do número de orientandos por professor; A pressão por produtividade e por melhoria na avaliação dos cursos/programas, que tem repercussões na própria avaliação docente, pode levar os pesquisadores-docentes a mudarem suas práticas de aula, de orientação e de pesquisa</a:t>
          </a:r>
          <a:r>
            <a:rPr lang="pt-BR" sz="1600" dirty="0" smtClean="0">
              <a:solidFill>
                <a:schemeClr val="tx1"/>
              </a:solidFill>
            </a:rPr>
            <a:t>. </a:t>
          </a:r>
          <a:endParaRPr lang="es-MX" sz="1600" dirty="0">
            <a:solidFill>
              <a:schemeClr val="tx1"/>
            </a:solidFill>
          </a:endParaRPr>
        </a:p>
      </dgm:t>
    </dgm:pt>
    <dgm:pt modelId="{3778EE69-2081-4614-A4F1-DDBD664EAFC5}" type="parTrans" cxnId="{A412ABF3-6E6E-487B-B748-4550FDBC7A74}">
      <dgm:prSet/>
      <dgm:spPr/>
      <dgm:t>
        <a:bodyPr/>
        <a:lstStyle/>
        <a:p>
          <a:endParaRPr lang="es-MX"/>
        </a:p>
      </dgm:t>
    </dgm:pt>
    <dgm:pt modelId="{CF4BB66A-6D7D-4161-8BC9-17C1C8A5DD8F}" type="sibTrans" cxnId="{A412ABF3-6E6E-487B-B748-4550FDBC7A74}">
      <dgm:prSet/>
      <dgm:spPr/>
      <dgm:t>
        <a:bodyPr/>
        <a:lstStyle/>
        <a:p>
          <a:endParaRPr lang="es-MX"/>
        </a:p>
      </dgm:t>
    </dgm:pt>
    <dgm:pt modelId="{E4335217-0565-4D4D-9C31-BDDA439D7044}" type="pres">
      <dgm:prSet presAssocID="{974568F0-C933-4877-BCC8-D2C0B6AED7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EF3BBD-98F9-4F8D-8B88-79BB74DB95FC}" type="pres">
      <dgm:prSet presAssocID="{09B010FD-DC32-48B3-B183-E41CD7B36E7E}" presName="node" presStyleLbl="node1" presStyleIdx="0" presStyleCnt="3" custScaleX="138091" custScaleY="925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E246BD-0398-4698-8B26-FBCFFA7D1424}" type="pres">
      <dgm:prSet presAssocID="{D91DD057-0D98-4605-A1D7-9E5D0D948DB9}" presName="sibTrans" presStyleCnt="0"/>
      <dgm:spPr/>
    </dgm:pt>
    <dgm:pt modelId="{BDC449BF-076B-4B16-838E-556275C03258}" type="pres">
      <dgm:prSet presAssocID="{C54CBB0A-B943-4CAA-9B57-DB4D75D7F5AB}" presName="node" presStyleLbl="node1" presStyleIdx="1" presStyleCnt="3" custScaleX="110534" custScaleY="958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1B271C-6BCC-4008-8074-B67840033F4D}" type="pres">
      <dgm:prSet presAssocID="{18A41CAE-4DA6-4123-A0EB-384901C65A78}" presName="sibTrans" presStyleCnt="0"/>
      <dgm:spPr/>
    </dgm:pt>
    <dgm:pt modelId="{8A9AAEF9-0290-4717-A52C-CC99BCBAC8F6}" type="pres">
      <dgm:prSet presAssocID="{003FC7CF-BB86-432F-A828-24D6C4AC4587}" presName="node" presStyleLbl="node1" presStyleIdx="2" presStyleCnt="3" custScaleX="113098" custScaleY="95663" custLinFactNeighborX="-527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509ECCA-9738-42EC-8182-1DE40C921877}" srcId="{974568F0-C933-4877-BCC8-D2C0B6AED7AA}" destId="{C54CBB0A-B943-4CAA-9B57-DB4D75D7F5AB}" srcOrd="1" destOrd="0" parTransId="{4B69145A-5A66-4921-8ED7-F33CDC23B9D0}" sibTransId="{18A41CAE-4DA6-4123-A0EB-384901C65A78}"/>
    <dgm:cxn modelId="{D5537061-01F0-43E0-B720-C888393630FD}" type="presOf" srcId="{09B010FD-DC32-48B3-B183-E41CD7B36E7E}" destId="{C1EF3BBD-98F9-4F8D-8B88-79BB74DB95FC}" srcOrd="0" destOrd="0" presId="urn:microsoft.com/office/officeart/2005/8/layout/hList6"/>
    <dgm:cxn modelId="{A412ABF3-6E6E-487B-B748-4550FDBC7A74}" srcId="{974568F0-C933-4877-BCC8-D2C0B6AED7AA}" destId="{003FC7CF-BB86-432F-A828-24D6C4AC4587}" srcOrd="2" destOrd="0" parTransId="{3778EE69-2081-4614-A4F1-DDBD664EAFC5}" sibTransId="{CF4BB66A-6D7D-4161-8BC9-17C1C8A5DD8F}"/>
    <dgm:cxn modelId="{BC1F688F-B814-4E72-9745-DA9704565776}" type="presOf" srcId="{974568F0-C933-4877-BCC8-D2C0B6AED7AA}" destId="{E4335217-0565-4D4D-9C31-BDDA439D7044}" srcOrd="0" destOrd="0" presId="urn:microsoft.com/office/officeart/2005/8/layout/hList6"/>
    <dgm:cxn modelId="{9CBDD84D-483A-41A3-B968-E3F02A23588C}" type="presOf" srcId="{C54CBB0A-B943-4CAA-9B57-DB4D75D7F5AB}" destId="{BDC449BF-076B-4B16-838E-556275C03258}" srcOrd="0" destOrd="0" presId="urn:microsoft.com/office/officeart/2005/8/layout/hList6"/>
    <dgm:cxn modelId="{55DFE897-96D6-4B9A-90C3-F2A13EF0895C}" srcId="{974568F0-C933-4877-BCC8-D2C0B6AED7AA}" destId="{09B010FD-DC32-48B3-B183-E41CD7B36E7E}" srcOrd="0" destOrd="0" parTransId="{FDC24108-2249-4934-B922-EA86C42D4267}" sibTransId="{D91DD057-0D98-4605-A1D7-9E5D0D948DB9}"/>
    <dgm:cxn modelId="{1E1E234D-41CE-4BA0-AC47-5412F30CA0E8}" type="presOf" srcId="{003FC7CF-BB86-432F-A828-24D6C4AC4587}" destId="{8A9AAEF9-0290-4717-A52C-CC99BCBAC8F6}" srcOrd="0" destOrd="0" presId="urn:microsoft.com/office/officeart/2005/8/layout/hList6"/>
    <dgm:cxn modelId="{C7E2FB85-9E4C-4262-8C4C-D541843E4211}" type="presParOf" srcId="{E4335217-0565-4D4D-9C31-BDDA439D7044}" destId="{C1EF3BBD-98F9-4F8D-8B88-79BB74DB95FC}" srcOrd="0" destOrd="0" presId="urn:microsoft.com/office/officeart/2005/8/layout/hList6"/>
    <dgm:cxn modelId="{1C69D523-2E81-4925-9F2E-706B56CDC213}" type="presParOf" srcId="{E4335217-0565-4D4D-9C31-BDDA439D7044}" destId="{0BE246BD-0398-4698-8B26-FBCFFA7D1424}" srcOrd="1" destOrd="0" presId="urn:microsoft.com/office/officeart/2005/8/layout/hList6"/>
    <dgm:cxn modelId="{68771CFA-1749-4D09-A2EA-127B8E4781CD}" type="presParOf" srcId="{E4335217-0565-4D4D-9C31-BDDA439D7044}" destId="{BDC449BF-076B-4B16-838E-556275C03258}" srcOrd="2" destOrd="0" presId="urn:microsoft.com/office/officeart/2005/8/layout/hList6"/>
    <dgm:cxn modelId="{8A44177D-FE86-4E45-91A6-556D58F06130}" type="presParOf" srcId="{E4335217-0565-4D4D-9C31-BDDA439D7044}" destId="{F41B271C-6BCC-4008-8074-B67840033F4D}" srcOrd="3" destOrd="0" presId="urn:microsoft.com/office/officeart/2005/8/layout/hList6"/>
    <dgm:cxn modelId="{FC218931-282D-46B3-86D0-5816FF4B0C31}" type="presParOf" srcId="{E4335217-0565-4D4D-9C31-BDDA439D7044}" destId="{8A9AAEF9-0290-4717-A52C-CC99BCBAC8F6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886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FBAEBB2-2F7A-4A9A-9AE0-C9DF1ADDD4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4B87-16E1-489B-B393-50BECE7AA1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84DB-D610-451F-8ED2-39459081AF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51C9-1A1B-4B69-B7ED-F998413B87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EC02-00C4-44BC-97E4-917FD828CD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2DFD-D2BC-420E-B75B-FCADA83A1E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58D16-0C2F-4836-AE6D-BDB3C8ADD5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5C31F-E0F3-4A85-B11E-CB74029DEF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ACA-2FD3-46FF-926C-7F866344D32E}" type="datetime1">
              <a:rPr lang="pt-BR"/>
              <a:pPr>
                <a:defRPr/>
              </a:pPr>
              <a:t>20/05/2016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Mônica A.R.Silva México, primavera, 2006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49F5-06E1-45DA-B5FA-4FF250B38A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CA13-72DB-4EAF-A12F-F68E9582BF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45C87-8022-46AF-90CC-BE20727CC6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B0960-D0EA-48FD-97AB-F301B418E1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7146-3C6C-4A25-8F45-4B54CCD599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65060-20AB-4C46-8E56-AF168DE0A9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BC41C-722E-4EA3-9BB1-D9E125390C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569B7-2098-4BDE-A7D9-7A21C9FFDC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B2DA-F334-4D97-B0FB-12C5E16657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9C5A7B-31EF-4D68-B35B-C7945D9435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eative.gettyimages.com/source/Search/25','1','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eative.gettyimages.com/source/Search/25','1','" TargetMode="Externa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eative.gettyimages.com/source/Search/25','1','" TargetMode="Externa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eative.gettyimages.com/source/Search/25','1','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9753142663168623" TargetMode="External"/><Relationship Id="rId2" Type="http://schemas.openxmlformats.org/officeDocument/2006/relationships/hyperlink" Target="http://lattes.cnpq.br/04169668164262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ttes.cnpq.br/74701231760684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reative.gettyimages.com/source/Search/25','1','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214313" y="357188"/>
            <a:ext cx="4929187" cy="4586287"/>
          </a:xfrm>
          <a:prstGeom prst="rect">
            <a:avLst/>
          </a:prstGeom>
          <a:solidFill>
            <a:srgbClr val="FFFF99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latin typeface="Arial" charset="0"/>
                <a:cs typeface="+mn-cs"/>
              </a:rPr>
              <a:t>Sub6</a:t>
            </a:r>
          </a:p>
          <a:p>
            <a:pPr algn="ctr">
              <a:defRPr/>
            </a:pPr>
            <a:endParaRPr lang="pt-BR" sz="2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pt-BR" sz="2800" b="1" dirty="0">
                <a:solidFill>
                  <a:srgbClr val="0033CC"/>
                </a:solidFill>
                <a:latin typeface="Arial" charset="0"/>
                <a:cs typeface="+mn-cs"/>
              </a:rPr>
              <a:t>PRODUÇÃO DO CONHECIMENTO NA EXPANSÃO DA EDUCAÇÃO SUPERIOR</a:t>
            </a:r>
            <a:endParaRPr lang="pt-BR" sz="2800" dirty="0">
              <a:solidFill>
                <a:srgbClr val="0033CC"/>
              </a:solidFill>
              <a:latin typeface="Arial" charset="0"/>
              <a:cs typeface="+mn-c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6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600" dirty="0">
              <a:solidFill>
                <a:srgbClr val="0000FF"/>
              </a:solidFill>
              <a:latin typeface="Arial" charset="0"/>
              <a:cs typeface="+mn-cs"/>
            </a:endParaRPr>
          </a:p>
          <a:p>
            <a:pPr marL="0" lvl="1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dirty="0">
              <a:solidFill>
                <a:srgbClr val="0000FF"/>
              </a:solidFill>
              <a:latin typeface="Arial" charset="0"/>
              <a:ea typeface="Droid Sans Fallback"/>
              <a:cs typeface="Droid Sans Fallback"/>
            </a:endParaRPr>
          </a:p>
        </p:txBody>
      </p:sp>
      <p:sp>
        <p:nvSpPr>
          <p:cNvPr id="4099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800">
              <a:ea typeface="Droid Sans Fallback"/>
              <a:cs typeface="Droid Sans Fallback"/>
            </a:endParaRPr>
          </a:p>
        </p:txBody>
      </p:sp>
      <p:sp>
        <p:nvSpPr>
          <p:cNvPr id="4100" name="AutoShape 15" descr="Resultado de imagem para PNE 2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800">
              <a:ea typeface="Droid Sans Fallback"/>
              <a:cs typeface="Droid Sans Fallback"/>
            </a:endParaRPr>
          </a:p>
        </p:txBody>
      </p:sp>
      <p:pic>
        <p:nvPicPr>
          <p:cNvPr id="4101" name="Picture 15" descr="Resultado de imagem para Plano nacional de Pós-graduaçã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429250"/>
            <a:ext cx="17716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7" descr="Resultado de imagem para Plano nacional de CT&amp;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500688"/>
            <a:ext cx="1778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19" descr="Resultado de imagem para P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4" name="AutoShape 21" descr="Resultado de imagem para PN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5" name="AutoShape 25" descr="Resultado de imagem para Cape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4106" name="Picture 27" descr="banner_cap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5500688"/>
            <a:ext cx="17684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AutoShape 29" descr="9k="/>
          <p:cNvSpPr>
            <a:spLocks noChangeAspect="1" noChangeArrowheads="1"/>
          </p:cNvSpPr>
          <p:nvPr/>
        </p:nvSpPr>
        <p:spPr bwMode="auto">
          <a:xfrm>
            <a:off x="3124200" y="2757488"/>
            <a:ext cx="28956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4108" name="Picture 31" descr="Cnpq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572125"/>
            <a:ext cx="18716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33" descr="universidades-public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88" y="428625"/>
            <a:ext cx="33194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  <a:solidFill>
            <a:srgbClr val="CCFFFF"/>
          </a:solidFill>
        </p:spPr>
        <p:txBody>
          <a:bodyPr/>
          <a:lstStyle/>
          <a:p>
            <a:r>
              <a:rPr lang="pt-BR" altLang="pt-BR" sz="2800" b="1" smtClean="0">
                <a:cs typeface="Arial" pitchFamily="34" charset="0"/>
              </a:rPr>
              <a:t>A pós-Graduação e a Pesquisa:</a:t>
            </a:r>
            <a:br>
              <a:rPr lang="pt-BR" altLang="pt-BR" sz="2800" b="1" smtClean="0">
                <a:cs typeface="Arial" pitchFamily="34" charset="0"/>
              </a:rPr>
            </a:br>
            <a:r>
              <a:rPr lang="pt-BR" altLang="pt-BR" sz="2800" b="1" smtClean="0">
                <a:cs typeface="Arial" pitchFamily="34" charset="0"/>
              </a:rPr>
              <a:t>avaliação, controle e produção acadêmica</a:t>
            </a:r>
            <a:endParaRPr lang="pt-BR" sz="2800" smtClean="0"/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600200"/>
            <a:ext cx="8358188" cy="5043488"/>
          </a:xfrm>
          <a:solidFill>
            <a:srgbClr val="FFFF66"/>
          </a:solidFill>
        </p:spPr>
        <p:txBody>
          <a:bodyPr/>
          <a:lstStyle/>
          <a:p>
            <a:pPr>
              <a:buFontTx/>
              <a:buNone/>
            </a:pPr>
            <a:r>
              <a:rPr lang="pt-BR" altLang="pt-BR" sz="2700" b="1" smtClean="0">
                <a:solidFill>
                  <a:srgbClr val="FF0000"/>
                </a:solidFill>
                <a:cs typeface="Arial" pitchFamily="34" charset="0"/>
              </a:rPr>
              <a:t>    Capes (1951)</a:t>
            </a:r>
            <a:r>
              <a:rPr lang="pt-BR" altLang="pt-BR" sz="2700" b="1" smtClean="0">
                <a:cs typeface="Arial" pitchFamily="34" charset="0"/>
              </a:rPr>
              <a:t>: </a:t>
            </a:r>
            <a:r>
              <a:rPr lang="pt-BR" altLang="pt-BR" sz="2700" smtClean="0">
                <a:cs typeface="Arial" pitchFamily="34" charset="0"/>
              </a:rPr>
              <a:t>credencia cursos e Programas, avalia e supervisiona o sistema de Pós-Graduação e estabelece políticas, programas e ações para sua expansão, sobretudo nas áreas consideradas pelo governo e, em parte, pela comunidade científica de maior interesse estratégico.</a:t>
            </a:r>
          </a:p>
          <a:p>
            <a:pPr>
              <a:buFontTx/>
              <a:buNone/>
            </a:pPr>
            <a:r>
              <a:rPr lang="pt-BR" altLang="pt-BR" sz="2700" b="1" smtClean="0">
                <a:cs typeface="Arial" pitchFamily="34" charset="0"/>
              </a:rPr>
              <a:t/>
            </a:r>
            <a:br>
              <a:rPr lang="pt-BR" altLang="pt-BR" sz="2700" b="1" smtClean="0">
                <a:cs typeface="Arial" pitchFamily="34" charset="0"/>
              </a:rPr>
            </a:br>
            <a:r>
              <a:rPr lang="pt-BR" altLang="pt-BR" sz="2700" b="1" smtClean="0">
                <a:solidFill>
                  <a:srgbClr val="FF0000"/>
                </a:solidFill>
                <a:cs typeface="Arial" pitchFamily="34" charset="0"/>
              </a:rPr>
              <a:t>CNPq (1951)</a:t>
            </a:r>
            <a:r>
              <a:rPr lang="pt-BR" altLang="pt-BR" sz="2700" b="1" smtClean="0">
                <a:cs typeface="Arial" pitchFamily="34" charset="0"/>
              </a:rPr>
              <a:t>: </a:t>
            </a:r>
            <a:r>
              <a:rPr lang="pt-BR" altLang="pt-BR" sz="2700" smtClean="0">
                <a:cs typeface="Arial" pitchFamily="34" charset="0"/>
              </a:rPr>
              <a:t>fomenta a ciência, a tecnologia e a inovação, definindo a macro-agenda da pesquisa e avaliando e incentivando as carreiras científicas mais produtivas.</a:t>
            </a:r>
            <a:endParaRPr lang="pt-BR" sz="27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F2BF357-5172-4698-8B29-A38F7F182D88}" type="datetime1">
              <a:rPr lang="pt-BR" altLang="pt-BR" smtClean="0">
                <a:latin typeface="Arial" pitchFamily="34" charset="0"/>
              </a:rPr>
              <a:pPr/>
              <a:t>20/05/2016</a:t>
            </a:fld>
            <a:endParaRPr lang="pt-BR" altLang="pt-BR" smtClean="0">
              <a:latin typeface="Arial" pitchFamily="34" charset="0"/>
            </a:endParaRPr>
          </a:p>
        </p:txBody>
      </p:sp>
      <p:pic>
        <p:nvPicPr>
          <p:cNvPr id="14339" name="Picture 2" descr="rbrb_364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>
          <a:xfrm>
            <a:off x="0" y="-100013"/>
            <a:ext cx="9144000" cy="6858001"/>
          </a:xfrm>
        </p:spPr>
      </p:pic>
      <p:sp>
        <p:nvSpPr>
          <p:cNvPr id="14340" name="officeArt object"/>
          <p:cNvSpPr>
            <a:spLocks noChangeArrowheads="1"/>
          </p:cNvSpPr>
          <p:nvPr/>
        </p:nvSpPr>
        <p:spPr bwMode="auto">
          <a:xfrm>
            <a:off x="3605213" y="3886200"/>
            <a:ext cx="987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57188"/>
            <a:ext cx="8329613" cy="6215062"/>
          </a:xfrm>
          <a:solidFill>
            <a:srgbClr val="FFFF66"/>
          </a:solidFill>
        </p:spPr>
        <p:txBody>
          <a:bodyPr/>
          <a:lstStyle/>
          <a:p>
            <a:pPr marL="685800" indent="-685800" algn="l" eaLnBrk="1" hangingPunct="1">
              <a:buFont typeface="Wingdings" pitchFamily="2" charset="2"/>
              <a:buChar char="Ø"/>
            </a:pP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3600" b="1" u="sng" smtClean="0"/>
              <a:t>Expansão da Pós-Graduação</a:t>
            </a: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>Mestrados Profissionais (1998);</a:t>
            </a:r>
            <a:br>
              <a:rPr lang="pt-BR" altLang="pt-BR" sz="3600" b="1" smtClean="0"/>
            </a:br>
            <a:r>
              <a:rPr lang="pt-BR" altLang="pt-BR" sz="3600" b="1" smtClean="0"/>
              <a:t>Mestrado Acadêmico/Minter;</a:t>
            </a:r>
            <a:br>
              <a:rPr lang="pt-BR" altLang="pt-BR" sz="3600" b="1" smtClean="0"/>
            </a:br>
            <a:r>
              <a:rPr lang="pt-BR" altLang="pt-BR" sz="3600" b="1" smtClean="0"/>
              <a:t>Doutorado Acadêmico/Dinter;</a:t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>Modelo de avaliação capes</a:t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>Pressão por aumento da produção intelectual/metas esperadas</a:t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endParaRPr lang="pt-BR" altLang="pt-BR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000250"/>
            <a:ext cx="864393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388" y="285750"/>
            <a:ext cx="8785225" cy="15716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8000" eaLnBrk="1" hangingPunct="1"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Evolução do nº de cursos de </a:t>
            </a:r>
            <a:r>
              <a:rPr lang="pt-BR" sz="25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mest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 e de </a:t>
            </a:r>
            <a:r>
              <a:rPr lang="pt-BR" sz="25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dout</a:t>
            </a:r>
            <a:r>
              <a:rPr lang="pt-BR" sz="25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.</a:t>
            </a:r>
          </a:p>
          <a:p>
            <a:pPr marL="288000" eaLnBrk="1" hangingPunct="1">
              <a:spcBef>
                <a:spcPts val="0"/>
              </a:spcBef>
              <a:defRPr/>
            </a:pPr>
            <a:r>
              <a:rPr lang="pt-BR" sz="2500" b="1" dirty="0" smtClean="0">
                <a:solidFill>
                  <a:srgbClr val="000000"/>
                </a:solidFill>
                <a:cs typeface="+mn-cs"/>
              </a:rPr>
              <a:t>     - 1965</a:t>
            </a:r>
            <a:r>
              <a:rPr lang="pt-BR" sz="2500" dirty="0" smtClean="0">
                <a:solidFill>
                  <a:srgbClr val="000000"/>
                </a:solidFill>
                <a:cs typeface="+mn-cs"/>
              </a:rPr>
              <a:t>: 27 mestrados e 11 doutorados</a:t>
            </a:r>
          </a:p>
          <a:p>
            <a:pPr marL="288000" eaLnBrk="1" hangingPunct="1">
              <a:spcBef>
                <a:spcPts val="0"/>
              </a:spcBef>
              <a:defRPr/>
            </a:pPr>
            <a:r>
              <a:rPr lang="pt-BR" sz="2500" b="1" dirty="0" smtClean="0">
                <a:solidFill>
                  <a:srgbClr val="000000"/>
                </a:solidFill>
                <a:cs typeface="+mn-cs"/>
              </a:rPr>
              <a:t>     - 1975</a:t>
            </a:r>
            <a:r>
              <a:rPr lang="pt-BR" sz="2500" dirty="0" smtClean="0">
                <a:solidFill>
                  <a:srgbClr val="000000"/>
                </a:solidFill>
                <a:cs typeface="+mn-cs"/>
              </a:rPr>
              <a:t>: 429 mestrados e 149 de doutorados</a:t>
            </a:r>
          </a:p>
          <a:p>
            <a:pPr marL="288000" eaLnBrk="1" hangingPunct="1">
              <a:spcBef>
                <a:spcPts val="0"/>
              </a:spcBef>
              <a:defRPr/>
            </a:pPr>
            <a:r>
              <a:rPr lang="pt-BR" sz="2500" b="1" dirty="0" smtClean="0">
                <a:solidFill>
                  <a:srgbClr val="000000"/>
                </a:solidFill>
                <a:cs typeface="+mn-cs"/>
              </a:rPr>
              <a:t>     - 2002</a:t>
            </a:r>
            <a:r>
              <a:rPr lang="pt-BR" sz="2500" dirty="0" smtClean="0">
                <a:solidFill>
                  <a:srgbClr val="000000"/>
                </a:solidFill>
                <a:cs typeface="+mn-cs"/>
              </a:rPr>
              <a:t>: 1.506 mestrados e 841 doutorados</a:t>
            </a:r>
          </a:p>
          <a:p>
            <a:pPr eaLnBrk="1" hangingPunct="1">
              <a:spcBef>
                <a:spcPts val="650"/>
              </a:spcBef>
              <a:defRPr/>
            </a:pPr>
            <a:r>
              <a:rPr lang="pt-BR" sz="2600" b="1" dirty="0" smtClean="0">
                <a:solidFill>
                  <a:srgbClr val="000000"/>
                </a:solidFill>
                <a:cs typeface="+mn-cs"/>
              </a:rPr>
              <a:t>     </a:t>
            </a:r>
            <a:endParaRPr lang="pt-BR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8642350" cy="2154237"/>
          </a:xfrm>
          <a:solidFill>
            <a:srgbClr val="CCFFFF"/>
          </a:solidFill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pt-BR" sz="2600" b="1" smtClean="0">
                <a:solidFill>
                  <a:srgbClr val="0000FF"/>
                </a:solidFill>
                <a:cs typeface="Arial" pitchFamily="34" charset="0"/>
              </a:rPr>
              <a:t>PNE(2014-2024)</a:t>
            </a:r>
            <a:r>
              <a:rPr lang="pt-BR" sz="2600" b="1" smtClean="0">
                <a:cs typeface="Arial" pitchFamily="34" charset="0"/>
              </a:rPr>
              <a:t/>
            </a:r>
            <a:br>
              <a:rPr lang="pt-BR" sz="2600" b="1" smtClean="0">
                <a:cs typeface="Arial" pitchFamily="34" charset="0"/>
              </a:rPr>
            </a:br>
            <a:r>
              <a:rPr lang="pt-BR" sz="2600" b="1" smtClean="0">
                <a:cs typeface="Arial" pitchFamily="34" charset="0"/>
              </a:rPr>
              <a:t>Meta 12: </a:t>
            </a:r>
            <a:r>
              <a:rPr lang="pt-BR" sz="2600" smtClean="0">
                <a:cs typeface="Arial" pitchFamily="34" charset="0"/>
              </a:rPr>
              <a:t>Elevar a </a:t>
            </a:r>
            <a:r>
              <a:rPr lang="pt-BR" sz="2600" u="sng" smtClean="0">
                <a:solidFill>
                  <a:srgbClr val="FF0000"/>
                </a:solidFill>
                <a:cs typeface="Arial" pitchFamily="34" charset="0"/>
              </a:rPr>
              <a:t>taxa bruta</a:t>
            </a:r>
            <a:r>
              <a:rPr lang="pt-BR" sz="2600" smtClean="0">
                <a:cs typeface="Arial" pitchFamily="34" charset="0"/>
              </a:rPr>
              <a:t> de matrícula na </a:t>
            </a:r>
            <a:r>
              <a:rPr lang="pt-BR" sz="2600" b="1" smtClean="0">
                <a:solidFill>
                  <a:srgbClr val="FF0000"/>
                </a:solidFill>
                <a:cs typeface="Arial" pitchFamily="34" charset="0"/>
              </a:rPr>
              <a:t>educação superior</a:t>
            </a:r>
            <a:r>
              <a:rPr lang="pt-BR" sz="2600" smtClean="0">
                <a:cs typeface="Arial" pitchFamily="34" charset="0"/>
              </a:rPr>
              <a:t> para </a:t>
            </a:r>
            <a:r>
              <a:rPr lang="pt-BR" sz="2600" smtClean="0">
                <a:solidFill>
                  <a:srgbClr val="FF0000"/>
                </a:solidFill>
                <a:cs typeface="Arial" pitchFamily="34" charset="0"/>
              </a:rPr>
              <a:t>50%</a:t>
            </a:r>
            <a:r>
              <a:rPr lang="pt-BR" sz="2600" smtClean="0">
                <a:cs typeface="Arial" pitchFamily="34" charset="0"/>
              </a:rPr>
              <a:t> e a </a:t>
            </a:r>
            <a:r>
              <a:rPr lang="pt-BR" sz="2600" u="sng" smtClean="0">
                <a:solidFill>
                  <a:srgbClr val="FF0000"/>
                </a:solidFill>
                <a:cs typeface="Arial" pitchFamily="34" charset="0"/>
              </a:rPr>
              <a:t>taxa líquida</a:t>
            </a:r>
            <a:r>
              <a:rPr lang="pt-BR" sz="2600" smtClean="0">
                <a:cs typeface="Arial" pitchFamily="34" charset="0"/>
              </a:rPr>
              <a:t> para </a:t>
            </a:r>
            <a:r>
              <a:rPr lang="pt-BR" sz="2600" smtClean="0">
                <a:solidFill>
                  <a:srgbClr val="FF0000"/>
                </a:solidFill>
                <a:cs typeface="Arial" pitchFamily="34" charset="0"/>
              </a:rPr>
              <a:t>33%</a:t>
            </a:r>
            <a:r>
              <a:rPr lang="pt-BR" sz="2600" smtClean="0">
                <a:cs typeface="Arial" pitchFamily="34" charset="0"/>
              </a:rPr>
              <a:t> da população de 18 a 24 anos, assegurada a qualidade da oferta e expansão para, pelo menos, </a:t>
            </a:r>
            <a:r>
              <a:rPr lang="pt-BR" sz="2600" u="sng" smtClean="0">
                <a:solidFill>
                  <a:srgbClr val="FF0000"/>
                </a:solidFill>
                <a:cs typeface="Arial" pitchFamily="34" charset="0"/>
              </a:rPr>
              <a:t>40%</a:t>
            </a:r>
            <a:r>
              <a:rPr lang="pt-BR" sz="2600" smtClean="0">
                <a:solidFill>
                  <a:srgbClr val="FF0000"/>
                </a:solidFill>
                <a:cs typeface="Arial" pitchFamily="34" charset="0"/>
              </a:rPr>
              <a:t> das novas matrículas, no segmento público </a:t>
            </a:r>
            <a:r>
              <a:rPr lang="pt-BR" sz="2600" smtClean="0">
                <a:solidFill>
                  <a:srgbClr val="008000"/>
                </a:solidFill>
                <a:cs typeface="Arial" pitchFamily="34" charset="0"/>
              </a:rPr>
              <a:t>(20 E)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2428875" y="2852738"/>
            <a:ext cx="4286250" cy="936625"/>
          </a:xfrm>
          <a:solidFill>
            <a:srgbClr val="99FF66"/>
          </a:solidFill>
        </p:spPr>
        <p:txBody>
          <a:bodyPr/>
          <a:lstStyle/>
          <a:p>
            <a:pPr algn="ctr">
              <a:lnSpc>
                <a:spcPct val="85000"/>
              </a:lnSpc>
              <a:buFont typeface="Times New Roman" pitchFamily="18" charset="0"/>
              <a:buNone/>
              <a:defRPr/>
            </a:pPr>
            <a:r>
              <a:rPr lang="pt-BR" sz="2400" b="1" dirty="0" smtClean="0">
                <a:solidFill>
                  <a:srgbClr val="0000FF"/>
                </a:solidFill>
              </a:rPr>
              <a:t>Jovens de 18 e 24 anos</a:t>
            </a:r>
          </a:p>
          <a:p>
            <a:pPr algn="ctr">
              <a:lnSpc>
                <a:spcPct val="85000"/>
              </a:lnSpc>
              <a:buFont typeface="Times New Roman" pitchFamily="18" charset="0"/>
              <a:buNone/>
              <a:defRPr/>
            </a:pPr>
            <a:r>
              <a:rPr lang="pt-BR" sz="2400" b="1" dirty="0" smtClean="0">
                <a:solidFill>
                  <a:srgbClr val="0000FF"/>
                </a:solidFill>
              </a:rPr>
              <a:t>no Brasil</a:t>
            </a:r>
            <a:r>
              <a:rPr lang="pt-BR" sz="2400" dirty="0" smtClean="0"/>
              <a:t>: </a:t>
            </a:r>
            <a:r>
              <a:rPr lang="pt-BR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 </a:t>
            </a:r>
            <a:r>
              <a:rPr lang="pt-BR" sz="2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milhoes</a:t>
            </a:r>
            <a:endParaRPr lang="pt-BR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4149725"/>
            <a:ext cx="8642350" cy="1279525"/>
          </a:xfrm>
          <a:solidFill>
            <a:srgbClr val="FFFFCC"/>
          </a:solidFill>
        </p:spPr>
        <p:txBody>
          <a:bodyPr/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z="2200" smtClean="0">
                <a:solidFill>
                  <a:srgbClr val="FF3300"/>
                </a:solidFill>
                <a:cs typeface="Arial" pitchFamily="34" charset="0"/>
              </a:rPr>
              <a:t>►  </a:t>
            </a:r>
            <a:r>
              <a:rPr lang="pt-BR" sz="2400" b="1" smtClean="0">
                <a:solidFill>
                  <a:srgbClr val="FF3300"/>
                </a:solidFill>
              </a:rPr>
              <a:t>Sistema de Elite</a:t>
            </a:r>
            <a:r>
              <a:rPr lang="pt-BR" sz="2400" smtClean="0"/>
              <a:t>: Até 15% da população de 18 a 24 anos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z="2400" smtClean="0">
                <a:solidFill>
                  <a:srgbClr val="FF3300"/>
                </a:solidFill>
                <a:cs typeface="Arial" pitchFamily="34" charset="0"/>
              </a:rPr>
              <a:t>►</a:t>
            </a:r>
            <a:r>
              <a:rPr lang="pt-BR" sz="2400" smtClean="0">
                <a:solidFill>
                  <a:srgbClr val="FF3300"/>
                </a:solidFill>
              </a:rPr>
              <a:t>  </a:t>
            </a:r>
            <a:r>
              <a:rPr lang="pt-BR" sz="2400" b="1" smtClean="0">
                <a:solidFill>
                  <a:srgbClr val="FF3300"/>
                </a:solidFill>
              </a:rPr>
              <a:t>Sistema de Massa</a:t>
            </a:r>
            <a:r>
              <a:rPr lang="pt-BR" sz="2400" smtClean="0"/>
              <a:t>: De 16 a 50% (consolidação: 30%)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pt-BR" sz="2400" smtClean="0">
                <a:solidFill>
                  <a:srgbClr val="FF3300"/>
                </a:solidFill>
                <a:cs typeface="Arial" pitchFamily="34" charset="0"/>
              </a:rPr>
              <a:t>►</a:t>
            </a:r>
            <a:r>
              <a:rPr lang="pt-BR" sz="2400" smtClean="0">
                <a:solidFill>
                  <a:srgbClr val="FF3300"/>
                </a:solidFill>
              </a:rPr>
              <a:t>  </a:t>
            </a:r>
            <a:r>
              <a:rPr lang="pt-BR" sz="2400" b="1" smtClean="0">
                <a:solidFill>
                  <a:srgbClr val="FF3300"/>
                </a:solidFill>
              </a:rPr>
              <a:t>Sistema de Acesso Universal</a:t>
            </a:r>
            <a:r>
              <a:rPr lang="pt-BR" sz="2400" smtClean="0"/>
              <a:t>: Mais de 50%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4290"/>
            <a:ext cx="8642350" cy="638336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 txBox="1">
            <a:spLocks/>
          </p:cNvSpPr>
          <p:nvPr/>
        </p:nvSpPr>
        <p:spPr bwMode="auto">
          <a:xfrm>
            <a:off x="214313" y="476250"/>
            <a:ext cx="6518275" cy="1368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600" b="1"/>
              <a:t>TAXA LÍQUIDA DE ESCOLARIZAÇÃO NO BRASIL</a:t>
            </a:r>
          </a:p>
          <a:p>
            <a:pPr algn="ctr" eaLnBrk="0" hangingPunct="0"/>
            <a:r>
              <a:rPr lang="pt-BR" sz="2600" b="1"/>
              <a:t>População de 18 a 24 anos</a:t>
            </a:r>
          </a:p>
        </p:txBody>
      </p:sp>
      <p:sp>
        <p:nvSpPr>
          <p:cNvPr id="19459" name="Espaço Reservado para Conteúdo 2"/>
          <p:cNvSpPr txBox="1">
            <a:spLocks/>
          </p:cNvSpPr>
          <p:nvPr/>
        </p:nvSpPr>
        <p:spPr bwMode="auto">
          <a:xfrm>
            <a:off x="755650" y="2420938"/>
            <a:ext cx="3744913" cy="32400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600"/>
              <a:t>Brasil: </a:t>
            </a:r>
            <a:r>
              <a:rPr lang="pt-BR">
                <a:solidFill>
                  <a:srgbClr val="FF0000"/>
                </a:solidFill>
              </a:rPr>
              <a:t>15,4% (2013)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/>
              <a:t>Argentina: 35%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/>
              <a:t>Canadá: 62%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/>
              <a:t>Coréia do Sul: 60%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/>
              <a:t>Cuba: 50%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/>
              <a:t>Escandinávia: 70%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>
                <a:solidFill>
                  <a:srgbClr val="FF0000"/>
                </a:solidFill>
              </a:rPr>
              <a:t>EUA: 60%</a:t>
            </a:r>
            <a:endParaRPr lang="pt-BR" sz="3200">
              <a:latin typeface="Verdana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852738"/>
            <a:ext cx="20447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76250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2276475"/>
            <a:ext cx="12954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933825"/>
            <a:ext cx="1368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5300663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13787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5888"/>
            <a:ext cx="8785225" cy="1873250"/>
          </a:xfrm>
          <a:solidFill>
            <a:srgbClr val="CCFFFF"/>
          </a:solidFill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pt-BR" sz="2700" b="1" smtClean="0"/>
              <a:t>Meta 13: </a:t>
            </a:r>
            <a:r>
              <a:rPr lang="pt-BR" sz="2700" smtClean="0"/>
              <a:t>Elevar a </a:t>
            </a:r>
            <a:r>
              <a:rPr lang="pt-BR" sz="2700" b="1" smtClean="0">
                <a:solidFill>
                  <a:srgbClr val="FF0000"/>
                </a:solidFill>
              </a:rPr>
              <a:t>qualidade da educação superior e ampliar </a:t>
            </a:r>
            <a:r>
              <a:rPr lang="pt-BR" sz="2700" b="1" smtClean="0"/>
              <a:t>a</a:t>
            </a:r>
            <a:r>
              <a:rPr lang="pt-BR" sz="2700" b="1" smtClean="0">
                <a:solidFill>
                  <a:srgbClr val="FF0000"/>
                </a:solidFill>
              </a:rPr>
              <a:t> </a:t>
            </a:r>
            <a:r>
              <a:rPr lang="pt-BR" sz="2700" smtClean="0"/>
              <a:t>proporção de </a:t>
            </a:r>
            <a:r>
              <a:rPr lang="pt-BR" sz="2700" u="sng" smtClean="0"/>
              <a:t>mestres e doutores</a:t>
            </a:r>
            <a:r>
              <a:rPr lang="pt-BR" sz="2700" smtClean="0"/>
              <a:t> do corpo docente em efetivo exercício no </a:t>
            </a:r>
            <a:r>
              <a:rPr lang="pt-BR" sz="2700" u="sng" smtClean="0"/>
              <a:t>conjunto do sistema de educação superior</a:t>
            </a:r>
            <a:r>
              <a:rPr lang="pt-BR" sz="2700" smtClean="0"/>
              <a:t> para </a:t>
            </a:r>
            <a:r>
              <a:rPr lang="pt-BR" sz="2700" smtClean="0">
                <a:solidFill>
                  <a:srgbClr val="FF0000"/>
                </a:solidFill>
              </a:rPr>
              <a:t>75%</a:t>
            </a:r>
            <a:r>
              <a:rPr lang="pt-BR" sz="2700" smtClean="0"/>
              <a:t>, sendo, </a:t>
            </a:r>
            <a:r>
              <a:rPr lang="pt-BR" sz="2700" smtClean="0">
                <a:solidFill>
                  <a:srgbClr val="FF0000"/>
                </a:solidFill>
              </a:rPr>
              <a:t>do total</a:t>
            </a:r>
            <a:r>
              <a:rPr lang="pt-BR" sz="2700" smtClean="0"/>
              <a:t>, no mínimo, 35% doutores (</a:t>
            </a:r>
            <a:r>
              <a:rPr lang="pt-BR" sz="2700" smtClean="0">
                <a:solidFill>
                  <a:srgbClr val="008000"/>
                </a:solidFill>
              </a:rPr>
              <a:t>9 E</a:t>
            </a:r>
            <a:r>
              <a:rPr lang="pt-BR" sz="2700" smtClean="0"/>
              <a:t>)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2060575"/>
            <a:ext cx="914400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3643313" cy="868362"/>
          </a:xfrm>
          <a:solidFill>
            <a:srgbClr val="CCFFFF"/>
          </a:solidFill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Projetos: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u="sng" dirty="0" err="1" smtClean="0">
                <a:solidFill>
                  <a:srgbClr val="FF0000"/>
                </a:solidFill>
              </a:rPr>
              <a:t>Obeduc</a:t>
            </a:r>
            <a:r>
              <a:rPr lang="pt-BR" u="sng" dirty="0" smtClean="0">
                <a:solidFill>
                  <a:srgbClr val="FF0000"/>
                </a:solidFill>
              </a:rPr>
              <a:t>/Capes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dirty="0" smtClean="0"/>
              <a:t>EXPANSÃO </a:t>
            </a:r>
            <a:r>
              <a:rPr lang="pt-BR" dirty="0"/>
              <a:t>DA EDUCAÇÃO SUPERIOR E</a:t>
            </a:r>
          </a:p>
          <a:p>
            <a:pPr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dirty="0"/>
              <a:t>PRODUÇÃO DO </a:t>
            </a:r>
            <a:r>
              <a:rPr lang="pt-BR" dirty="0" smtClean="0"/>
              <a:t>CONHECIMENTO </a:t>
            </a:r>
            <a:endParaRPr lang="pt-BR" dirty="0"/>
          </a:p>
          <a:p>
            <a:pPr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endParaRPr lang="pt-BR" dirty="0"/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u="sng" dirty="0" smtClean="0">
                <a:solidFill>
                  <a:srgbClr val="FF0000"/>
                </a:solidFill>
              </a:rPr>
              <a:t>Casadinho/CNPq</a:t>
            </a:r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dirty="0" smtClean="0"/>
              <a:t>EXPANSÃO </a:t>
            </a:r>
            <a:r>
              <a:rPr lang="pt-BR" dirty="0"/>
              <a:t>DA </a:t>
            </a:r>
            <a:r>
              <a:rPr lang="pt-BR" dirty="0" smtClean="0"/>
              <a:t>EDUCAÇÃO SUPERIOR </a:t>
            </a:r>
            <a:endParaRPr lang="pt-BR" dirty="0"/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dirty="0"/>
              <a:t>E PRODUÇÃO DO CONHECIMENTO:</a:t>
            </a:r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FontTx/>
              <a:buNone/>
              <a:defRPr/>
            </a:pPr>
            <a:r>
              <a:rPr lang="pt-BR" dirty="0"/>
              <a:t>Financiamento, Gestão e </a:t>
            </a:r>
            <a:r>
              <a:rPr lang="pt-BR" dirty="0" smtClean="0"/>
              <a:t>Avaliação</a:t>
            </a:r>
            <a:endParaRPr lang="pt-BR" b="1" dirty="0">
              <a:solidFill>
                <a:srgbClr val="0033CC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>
          <a:xfrm>
            <a:off x="142875" y="274638"/>
            <a:ext cx="8750300" cy="1209675"/>
          </a:xfrm>
          <a:solidFill>
            <a:srgbClr val="CCFFFF"/>
          </a:solidFill>
        </p:spPr>
        <p:txBody>
          <a:bodyPr/>
          <a:lstStyle/>
          <a:p>
            <a:pPr algn="just"/>
            <a:r>
              <a:rPr lang="pt-BR" sz="2600" b="1" smtClean="0"/>
              <a:t>Meta 14: </a:t>
            </a:r>
            <a:r>
              <a:rPr lang="pt-BR" sz="2600" smtClean="0"/>
              <a:t>Elevar gradualmente o número de </a:t>
            </a:r>
            <a:r>
              <a:rPr lang="pt-BR" sz="2600" u="sng" smtClean="0"/>
              <a:t>matrículas</a:t>
            </a:r>
            <a:r>
              <a:rPr lang="pt-BR" sz="2600" smtClean="0"/>
              <a:t> na </a:t>
            </a:r>
            <a:r>
              <a:rPr lang="pt-BR" sz="2600" b="1" smtClean="0">
                <a:solidFill>
                  <a:srgbClr val="FF0000"/>
                </a:solidFill>
              </a:rPr>
              <a:t>pós-graduação </a:t>
            </a:r>
            <a:r>
              <a:rPr lang="pt-BR" sz="2600" b="1" i="1" smtClean="0">
                <a:solidFill>
                  <a:srgbClr val="FF0000"/>
                </a:solidFill>
              </a:rPr>
              <a:t>stricto sensu</a:t>
            </a:r>
            <a:r>
              <a:rPr lang="pt-BR" sz="2600" smtClean="0"/>
              <a:t>, de modo a atingir a </a:t>
            </a:r>
            <a:r>
              <a:rPr lang="pt-BR" sz="2600" u="sng" smtClean="0"/>
              <a:t>titulação</a:t>
            </a:r>
            <a:r>
              <a:rPr lang="pt-BR" sz="2600" smtClean="0"/>
              <a:t> anual de 60 mil mestres e 25 mil doutores (</a:t>
            </a:r>
            <a:r>
              <a:rPr lang="pt-BR" sz="2600" smtClean="0">
                <a:solidFill>
                  <a:srgbClr val="008000"/>
                </a:solidFill>
              </a:rPr>
              <a:t>10 E</a:t>
            </a:r>
            <a:r>
              <a:rPr lang="pt-BR" sz="2600" smtClean="0"/>
              <a:t>)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>
            <p:ph idx="4294967295"/>
          </p:nvPr>
        </p:nvGraphicFramePr>
        <p:xfrm>
          <a:off x="179388" y="1700213"/>
          <a:ext cx="8569325" cy="3024187"/>
        </p:xfrm>
        <a:graphic>
          <a:graphicData uri="http://schemas.openxmlformats.org/presentationml/2006/ole">
            <p:oleObj spid="_x0000_s1026" name="Gráfico" r:id="rId3" imgW="9534361" imgH="4467149" progId="Excel.Sheet.8">
              <p:embed/>
            </p:oleObj>
          </a:graphicData>
        </a:graphic>
      </p:graphicFrame>
      <p:sp>
        <p:nvSpPr>
          <p:cNvPr id="1028" name="Rectangle 1030"/>
          <p:cNvSpPr>
            <a:spLocks noChangeArrowheads="1"/>
          </p:cNvSpPr>
          <p:nvPr/>
        </p:nvSpPr>
        <p:spPr bwMode="auto">
          <a:xfrm>
            <a:off x="6732588" y="1557338"/>
            <a:ext cx="2160587" cy="558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500">
                <a:solidFill>
                  <a:srgbClr val="003366"/>
                </a:solidFill>
                <a:ea typeface="MS PGothic" pitchFamily="34" charset="-128"/>
              </a:rPr>
              <a:t>38,8 mil mestres* titulados em 2009</a:t>
            </a:r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7235825" y="2997200"/>
            <a:ext cx="1728788" cy="527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>
                <a:solidFill>
                  <a:srgbClr val="003366"/>
                </a:solidFill>
                <a:ea typeface="MS PGothic" pitchFamily="34" charset="-128"/>
              </a:rPr>
              <a:t>11,4 mil doutores titulados em 2009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97425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539750" y="404813"/>
            <a:ext cx="7920038" cy="1601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altLang="pt-BR" b="1" u="sng" dirty="0">
                <a:latin typeface="Arial" charset="0"/>
                <a:cs typeface="+mn-cs"/>
              </a:rPr>
              <a:t>Reconfiguração da PG e da Pesquisa: desafios éticos profissionais na orientação</a:t>
            </a:r>
            <a:br>
              <a:rPr lang="pt-BR" altLang="pt-BR" b="1" u="sng" dirty="0">
                <a:latin typeface="Arial" charset="0"/>
                <a:cs typeface="+mn-cs"/>
              </a:rPr>
            </a:br>
            <a:r>
              <a:rPr lang="pt-BR" altLang="pt-BR" sz="3200" b="1" u="sng" dirty="0">
                <a:latin typeface="Arial" charset="0"/>
                <a:cs typeface="+mn-cs"/>
              </a:rPr>
              <a:t/>
            </a:r>
            <a:br>
              <a:rPr lang="pt-BR" altLang="pt-BR" sz="3200" b="1" u="sng" dirty="0">
                <a:latin typeface="Arial" charset="0"/>
                <a:cs typeface="+mn-cs"/>
              </a:rPr>
            </a:br>
            <a:endParaRPr lang="es-MX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0" y="134076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2D0B05A-4901-45DD-A1B9-19455E070B71}" type="datetime1">
              <a:rPr lang="pt-BR" altLang="pt-BR" smtClean="0">
                <a:latin typeface="Arial" pitchFamily="34" charset="0"/>
              </a:rPr>
              <a:pPr/>
              <a:t>20/05/2016</a:t>
            </a:fld>
            <a:endParaRPr lang="pt-BR" altLang="pt-BR" smtClean="0">
              <a:latin typeface="Arial" pitchFamily="34" charset="0"/>
            </a:endParaRPr>
          </a:p>
        </p:txBody>
      </p:sp>
      <p:pic>
        <p:nvPicPr>
          <p:cNvPr id="24579" name="Picture 2" descr="rbrb_364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>
          <a:xfrm>
            <a:off x="0" y="-100013"/>
            <a:ext cx="9144000" cy="6858001"/>
          </a:xfrm>
        </p:spPr>
      </p:pic>
      <p:sp>
        <p:nvSpPr>
          <p:cNvPr id="24580" name="officeArt object"/>
          <p:cNvSpPr>
            <a:spLocks noChangeArrowheads="1"/>
          </p:cNvSpPr>
          <p:nvPr/>
        </p:nvSpPr>
        <p:spPr bwMode="auto">
          <a:xfrm>
            <a:off x="3605213" y="3886200"/>
            <a:ext cx="987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6597650"/>
          </a:xfrm>
          <a:solidFill>
            <a:srgbClr val="FFFF66"/>
          </a:solidFill>
        </p:spPr>
        <p:txBody>
          <a:bodyPr/>
          <a:lstStyle/>
          <a:p>
            <a:pPr marL="685800" indent="-685800" eaLnBrk="1" hangingPunct="1"/>
            <a:r>
              <a:rPr lang="pt-BR" altLang="pt-BR" sz="2600" b="1" smtClean="0">
                <a:solidFill>
                  <a:srgbClr val="FF0000"/>
                </a:solidFill>
              </a:rPr>
              <a:t>RECONFIGURAÇÃO DA PG E DA PESQUISA:</a:t>
            </a:r>
            <a:br>
              <a:rPr lang="pt-BR" altLang="pt-BR" sz="2600" b="1" smtClean="0">
                <a:solidFill>
                  <a:srgbClr val="FF0000"/>
                </a:solidFill>
              </a:rPr>
            </a:br>
            <a:r>
              <a:rPr lang="pt-BR" altLang="pt-BR" sz="2600" b="1" smtClean="0">
                <a:solidFill>
                  <a:srgbClr val="FF0000"/>
                </a:solidFill>
              </a:rPr>
              <a:t>DESAFIOS ÉTICOS PROFISSIONAIS NA ORIENTAÇÃO</a:t>
            </a:r>
            <a:br>
              <a:rPr lang="pt-BR" altLang="pt-BR" sz="2600" b="1" smtClean="0">
                <a:solidFill>
                  <a:srgbClr val="FF0000"/>
                </a:solidFill>
              </a:rPr>
            </a:br>
            <a:r>
              <a:rPr lang="pt-BR" altLang="pt-BR" sz="2600" b="1" u="sng" smtClean="0"/>
              <a:t/>
            </a:r>
            <a:br>
              <a:rPr lang="pt-BR" altLang="pt-BR" sz="2600" b="1" u="sng" smtClean="0"/>
            </a:br>
            <a:r>
              <a:rPr lang="pt-BR" altLang="pt-BR" sz="2600" b="1" u="sng" smtClean="0"/>
              <a:t>O diálogo e a orientação face a face, a leitura orientada, os grupos de estudo, a correção comentada dos escritos dos estudantes e orientandos </a:t>
            </a:r>
            <a:r>
              <a:rPr lang="pt-BR" altLang="pt-BR" sz="2600" smtClean="0"/>
              <a:t>vão dando lugar </a:t>
            </a:r>
            <a:r>
              <a:rPr lang="pt-BR" altLang="pt-BR" sz="2600" b="1" u="sng" smtClean="0"/>
              <a:t>aos emails, a orientação a distância, diminuição dos encontros presenciais, a uma espécie de terceirização da orientação</a:t>
            </a:r>
            <a:r>
              <a:rPr lang="pt-BR" altLang="pt-BR" sz="2600" smtClean="0"/>
              <a:t>, já que o que conta é publicar, internacionalizar a pesquisa e os conhecimentos, realizar intercâmbios, concorrer aos recursos dos editais, ampliar as redes nacionais e internacionais, etc.</a:t>
            </a:r>
            <a:endParaRPr lang="pt-BR" altLang="pt-BR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EA41AC-FF42-4232-9584-8975B0E07259}" type="datetime1">
              <a:rPr lang="pt-BR" altLang="pt-BR" smtClean="0">
                <a:latin typeface="Arial" pitchFamily="34" charset="0"/>
              </a:rPr>
              <a:pPr/>
              <a:t>20/05/2016</a:t>
            </a:fld>
            <a:endParaRPr lang="pt-BR" altLang="pt-BR" smtClean="0">
              <a:latin typeface="Arial" pitchFamily="34" charset="0"/>
            </a:endParaRPr>
          </a:p>
        </p:txBody>
      </p:sp>
      <p:pic>
        <p:nvPicPr>
          <p:cNvPr id="25603" name="Picture 2" descr="rbrb_364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>
          <a:xfrm>
            <a:off x="0" y="-100013"/>
            <a:ext cx="9144000" cy="6858001"/>
          </a:xfrm>
        </p:spPr>
      </p:pic>
      <p:sp>
        <p:nvSpPr>
          <p:cNvPr id="25604" name="officeArt object"/>
          <p:cNvSpPr>
            <a:spLocks noChangeArrowheads="1"/>
          </p:cNvSpPr>
          <p:nvPr/>
        </p:nvSpPr>
        <p:spPr bwMode="auto">
          <a:xfrm>
            <a:off x="3605213" y="3886200"/>
            <a:ext cx="987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214313"/>
            <a:ext cx="8856663" cy="6383337"/>
          </a:xfrm>
          <a:solidFill>
            <a:srgbClr val="FFFF66"/>
          </a:solidFill>
        </p:spPr>
        <p:txBody>
          <a:bodyPr/>
          <a:lstStyle/>
          <a:p>
            <a:pPr marL="685800" indent="-685800" eaLnBrk="1" hangingPunct="1"/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2500" b="1" smtClean="0">
                <a:solidFill>
                  <a:srgbClr val="FF0000"/>
                </a:solidFill>
                <a:cs typeface="Arial" pitchFamily="34" charset="0"/>
              </a:rPr>
              <a:t>RECONFIGURAÇÃO DA PG E DA PESQUISA: DESAFIOS ÉTICOS PROFISSIONAIS NA ORIENTAÇÃO</a:t>
            </a:r>
            <a:r>
              <a:rPr lang="pt-BR" altLang="pt-BR" sz="2500" b="1" u="sng" smtClean="0">
                <a:cs typeface="Arial" pitchFamily="34" charset="0"/>
              </a:rPr>
              <a:t/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b="1" u="sng" smtClean="0">
                <a:cs typeface="Arial" pitchFamily="34" charset="0"/>
              </a:rPr>
              <a:t/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b="1" u="sng" smtClean="0">
                <a:cs typeface="Arial" pitchFamily="34" charset="0"/>
              </a:rPr>
              <a:t/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b="1" u="sng" smtClean="0">
                <a:cs typeface="Arial" pitchFamily="34" charset="0"/>
              </a:rPr>
              <a:t>Para o discente:</a:t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smtClean="0">
                <a:cs typeface="Arial" pitchFamily="34" charset="0"/>
              </a:rPr>
              <a:t>diminuição do tempo para conclusão do mestrado ou doutorado; pressão para que os bolsistas concluam nos tempos estabelecidos pelas agências de fomento e pelas próprias instituições, sob pena de prejudicar os cursos/programas de Pós-Graduação;  definição de objetos de estudo mais limitados, restritos e que possam ser executados no tempo estabelecido para o curso etc. </a:t>
            </a:r>
            <a:r>
              <a:rPr lang="pt-BR" altLang="pt-BR" sz="2500" b="1" smtClean="0">
                <a:cs typeface="Arial" pitchFamily="34" charset="0"/>
              </a:rPr>
              <a:t/>
            </a:r>
            <a:br>
              <a:rPr lang="pt-BR" altLang="pt-BR" sz="2500" b="1" smtClean="0">
                <a:cs typeface="Arial" pitchFamily="34" charset="0"/>
              </a:rPr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endParaRPr lang="pt-BR" altLang="pt-BR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C633B86-3245-4D36-9262-CF1135C0F309}" type="datetime1">
              <a:rPr lang="pt-BR" altLang="pt-BR" smtClean="0">
                <a:latin typeface="Arial" pitchFamily="34" charset="0"/>
              </a:rPr>
              <a:pPr/>
              <a:t>20/05/2016</a:t>
            </a:fld>
            <a:endParaRPr lang="pt-BR" altLang="pt-BR" smtClean="0">
              <a:latin typeface="Arial" pitchFamily="34" charset="0"/>
            </a:endParaRPr>
          </a:p>
        </p:txBody>
      </p:sp>
      <p:pic>
        <p:nvPicPr>
          <p:cNvPr id="26627" name="Picture 2" descr="rbrb_364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>
          <a:xfrm>
            <a:off x="0" y="-100013"/>
            <a:ext cx="9144000" cy="6858001"/>
          </a:xfrm>
        </p:spPr>
      </p:pic>
      <p:sp>
        <p:nvSpPr>
          <p:cNvPr id="26628" name="officeArt object"/>
          <p:cNvSpPr>
            <a:spLocks noChangeArrowheads="1"/>
          </p:cNvSpPr>
          <p:nvPr/>
        </p:nvSpPr>
        <p:spPr bwMode="auto">
          <a:xfrm>
            <a:off x="3605213" y="3886200"/>
            <a:ext cx="987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836613"/>
            <a:ext cx="8856663" cy="5761037"/>
          </a:xfrm>
          <a:solidFill>
            <a:srgbClr val="FFFF66"/>
          </a:solidFill>
        </p:spPr>
        <p:txBody>
          <a:bodyPr/>
          <a:lstStyle/>
          <a:p>
            <a:pPr marL="685800" indent="-685800" eaLnBrk="1" hangingPunct="1">
              <a:buFont typeface="Wingdings" pitchFamily="2" charset="2"/>
              <a:buChar char="Ø"/>
            </a:pP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2500" b="1" smtClean="0">
                <a:solidFill>
                  <a:srgbClr val="FF0000"/>
                </a:solidFill>
                <a:cs typeface="Arial" pitchFamily="34" charset="0"/>
              </a:rPr>
              <a:t>RECONFIGURAÇÃO DA PG E DA PESQUISA: DESAFIOS ÉTICOS PROFISSIONAIS NA ORIENTAÇÃO</a:t>
            </a:r>
            <a:r>
              <a:rPr lang="pt-BR" altLang="pt-BR" sz="2500" b="1" u="sng" smtClean="0">
                <a:cs typeface="Arial" pitchFamily="34" charset="0"/>
              </a:rPr>
              <a:t/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b="1" u="sng" smtClean="0">
                <a:cs typeface="Arial" pitchFamily="34" charset="0"/>
              </a:rPr>
              <a:t/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b="1" u="sng" smtClean="0">
                <a:cs typeface="Arial" pitchFamily="34" charset="0"/>
              </a:rPr>
              <a:t>Consequências para o discente:</a:t>
            </a:r>
            <a:br>
              <a:rPr lang="pt-BR" altLang="pt-BR" sz="2500" b="1" u="sng" smtClean="0">
                <a:cs typeface="Arial" pitchFamily="34" charset="0"/>
              </a:rPr>
            </a:br>
            <a:r>
              <a:rPr lang="pt-BR" altLang="pt-BR" sz="2500" smtClean="0">
                <a:cs typeface="Arial" pitchFamily="34" charset="0"/>
              </a:rPr>
              <a:t>impacto na formação do jovem pesquisador, já que há pouco amadurecimento do novo pesquisador; uma menor autonomia intelectual na realização de pesquisas, que parecem sempre inacabadas e em uma formação pouco consistente do ponto de vista teórico, conceitual e metodológico. </a:t>
            </a: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endParaRPr lang="pt-BR" altLang="pt-BR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  <a:solidFill>
            <a:srgbClr val="FFFF66"/>
          </a:solidFill>
        </p:spPr>
        <p:txBody>
          <a:bodyPr/>
          <a:lstStyle/>
          <a:p>
            <a:r>
              <a:rPr lang="pt-BR" sz="2400" b="1" smtClean="0"/>
              <a:t>PRODUÇÃO DO CONHECIMENTO NA UNIVERSIDADE PÚBLICA NO BRASIL:</a:t>
            </a:r>
            <a:br>
              <a:rPr lang="pt-BR" sz="2400" b="1" smtClean="0"/>
            </a:br>
            <a:r>
              <a:rPr lang="en-US" sz="2400" b="1" smtClean="0"/>
              <a:t>TENSÕES, TENDÊNCIAS E DESAFIOS</a:t>
            </a:r>
            <a:endParaRPr lang="pt-BR" b="1" smtClean="0"/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  <a:solidFill>
            <a:srgbClr val="CCFFFF"/>
          </a:solidFill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BR" b="1" smtClean="0">
                <a:solidFill>
                  <a:srgbClr val="0000FF"/>
                </a:solidFill>
              </a:rPr>
              <a:t>A centralidade do conhecimento, das tecnologias e da inovação no contexto do capitalismo globalizado</a:t>
            </a:r>
          </a:p>
          <a:p>
            <a:pPr marL="514350" indent="-514350">
              <a:buFontTx/>
              <a:buAutoNum type="arabicPeriod"/>
            </a:pPr>
            <a:r>
              <a:rPr lang="pt-BR" b="1" smtClean="0">
                <a:solidFill>
                  <a:srgbClr val="0000FF"/>
                </a:solidFill>
              </a:rPr>
              <a:t>As políticas e marco legal para a expansão da produção do conhecimento no Brasil: tensões e desafios</a:t>
            </a:r>
            <a:endParaRPr lang="pt-BR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  <a:solidFill>
            <a:srgbClr val="FFFF99"/>
          </a:solidFill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t-BR" sz="2300" b="1" u="sng" smtClean="0">
                <a:solidFill>
                  <a:srgbClr val="0033CC"/>
                </a:solidFill>
                <a:cs typeface="Arial" pitchFamily="34" charset="0"/>
              </a:rPr>
              <a:t>CRISE ATUAL DAS UNIVERSIDADES</a:t>
            </a:r>
            <a:r>
              <a:rPr lang="pt-BR" sz="2300" b="1" smtClean="0">
                <a:solidFill>
                  <a:srgbClr val="0033CC"/>
                </a:solidFill>
                <a:cs typeface="Arial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Crise financeira: </a:t>
            </a:r>
            <a:r>
              <a:rPr lang="pt-BR" sz="2300" smtClean="0">
                <a:cs typeface="Arial" pitchFamily="34" charset="0"/>
              </a:rPr>
              <a:t>ausência de condições para manutenção; cortes de recursos de programas etc.: impacto nas condições de trabalho e qualidade da produção científica;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Crise de gestão, carreira, salários, </a:t>
            </a:r>
            <a:r>
              <a:rPr lang="pt-BR" sz="2300" smtClean="0">
                <a:cs typeface="Arial" pitchFamily="34" charset="0"/>
              </a:rPr>
              <a:t>etc.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Crise de valores/princípios </a:t>
            </a:r>
            <a:r>
              <a:rPr lang="pt-BR" sz="2300" smtClean="0">
                <a:cs typeface="Arial" pitchFamily="34" charset="0"/>
              </a:rPr>
              <a:t>: Ingerência na admin. Na condução de assuntos acadêmicos? Autonomia? Liberdade acadêmica? Diálogo? Respeito?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pt-BR" sz="2300" smtClean="0"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sz="2300" b="1" u="sng" smtClean="0">
                <a:solidFill>
                  <a:srgbClr val="0000CC"/>
                </a:solidFill>
                <a:cs typeface="Arial" pitchFamily="34" charset="0"/>
              </a:rPr>
              <a:t>CRISE DA CIÊNCIA BRASILEIRA: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Redução do orçamento</a:t>
            </a:r>
            <a:r>
              <a:rPr lang="pt-BR" sz="2300" smtClean="0">
                <a:cs typeface="Arial" pitchFamily="34" charset="0"/>
              </a:rPr>
              <a:t>: MCTI;   MEC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Restrição do financiamento </a:t>
            </a:r>
            <a:r>
              <a:rPr lang="pt-BR" sz="2300" smtClean="0">
                <a:cs typeface="Arial" pitchFamily="34" charset="0"/>
              </a:rPr>
              <a:t>à pesquisa, à pós-grad., CT&amp;I...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Mudança das regras</a:t>
            </a:r>
            <a:r>
              <a:rPr lang="pt-BR" sz="2300" smtClean="0">
                <a:cs typeface="Arial" pitchFamily="34" charset="0"/>
              </a:rPr>
              <a:t>: Perda de royalties do petróleo/pré-sal para o Fundo Social (que não integra o FNDCT)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cs typeface="Arial" pitchFamily="34" charset="0"/>
              </a:rPr>
              <a:t>Uso dos recursos do FNDCT para pagar bolsas do </a:t>
            </a: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Ciências sem Fronteiras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BR" sz="2300" smtClean="0">
                <a:solidFill>
                  <a:srgbClr val="FF0000"/>
                </a:solidFill>
                <a:cs typeface="Arial" pitchFamily="34" charset="0"/>
              </a:rPr>
              <a:t>Cancelamento de editais e bolsas CNPq e Capes </a:t>
            </a:r>
            <a:r>
              <a:rPr lang="pt-BR" sz="2300" smtClean="0">
                <a:cs typeface="Arial" pitchFamily="34" charset="0"/>
              </a:rPr>
              <a:t>(Ex: Edital Universal 2015) / Cancelamento de Bolsas para o exterior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00813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pt-BR" sz="1600" b="1" dirty="0" smtClean="0">
                <a:latin typeface="+mj-lt"/>
              </a:rPr>
              <a:t>A mudança mais substancial e mais recente na área foi à aprovação da </a:t>
            </a:r>
            <a:r>
              <a:rPr lang="pt-BR" sz="1600" b="1" dirty="0" smtClean="0">
                <a:solidFill>
                  <a:srgbClr val="FF0000"/>
                </a:solidFill>
                <a:latin typeface="+mj-lt"/>
              </a:rPr>
              <a:t>Lei n. 13.243/2016</a:t>
            </a:r>
            <a:r>
              <a:rPr lang="pt-BR" sz="1600" b="1" dirty="0" smtClean="0">
                <a:latin typeface="+mj-lt"/>
              </a:rPr>
              <a:t>, que aprova o </a:t>
            </a:r>
            <a:r>
              <a:rPr lang="pt-BR" sz="1600" b="1" dirty="0" smtClean="0">
                <a:solidFill>
                  <a:srgbClr val="FF0000"/>
                </a:solidFill>
                <a:latin typeface="+mj-lt"/>
              </a:rPr>
              <a:t>Marco Legal de Ciência e Tecnologia</a:t>
            </a:r>
            <a:r>
              <a:rPr lang="pt-BR" sz="1600" b="1" dirty="0" smtClean="0">
                <a:latin typeface="+mj-lt"/>
              </a:rPr>
              <a:t>, ao dispor sobre estímulos ao desenvolvimento científico, à pesquisa, à capacitação, à inovação. </a:t>
            </a:r>
          </a:p>
          <a:p>
            <a:pPr>
              <a:buFontTx/>
              <a:buNone/>
              <a:defRPr/>
            </a:pPr>
            <a:endParaRPr lang="pt-BR" sz="1600" b="1" dirty="0" smtClean="0">
              <a:latin typeface="+mj-lt"/>
            </a:endParaRPr>
          </a:p>
          <a:p>
            <a:pPr>
              <a:defRPr/>
            </a:pPr>
            <a:r>
              <a:rPr lang="pt-BR" sz="1600" b="1" dirty="0" smtClean="0">
                <a:latin typeface="+mj-lt"/>
              </a:rPr>
              <a:t>Foram modificadas nove leis existentes, dentre as quais a: 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a) Lei n. 10.973/2004</a:t>
            </a:r>
            <a:r>
              <a:rPr lang="pt-BR" sz="1600" dirty="0" smtClean="0">
                <a:latin typeface="+mj-lt"/>
              </a:rPr>
              <a:t>, que estabelece “medidas de incentivo à inovação e à pesquisa científica e tecnológica no ambiente produtivo, com vistas à capacitação tecnológica, ao alcance da autonomia tecnológica e ao desenvolvimento do sistema produtivo nacional e regional do País”;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b) Lei n. 6.815/1980</a:t>
            </a:r>
            <a:r>
              <a:rPr lang="pt-BR" sz="1600" dirty="0" smtClean="0">
                <a:latin typeface="+mj-lt"/>
              </a:rPr>
              <a:t>, que define a situação jurídica do estrangeiro no Brasil, e cria o Conselho Nacional de Imigração;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c) Lei n. 8.666/1993</a:t>
            </a:r>
            <a:r>
              <a:rPr lang="pt-BR" sz="1600" dirty="0" smtClean="0">
                <a:latin typeface="+mj-lt"/>
              </a:rPr>
              <a:t>, que regulamenta o art. 37, inciso XXI, da Constituição Federal, instituindo normas para licitações e contratos da Administração Pública;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d) Lei n. 12.462</a:t>
            </a:r>
            <a:r>
              <a:rPr lang="pt-BR" sz="1600" dirty="0" smtClean="0">
                <a:latin typeface="+mj-lt"/>
              </a:rPr>
              <a:t>, que institui o Regime Diferenciado de Contratações Públicas (RDC);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e) Lei n. 8.745/1993</a:t>
            </a:r>
            <a:r>
              <a:rPr lang="pt-BR" sz="1600" dirty="0" smtClean="0">
                <a:latin typeface="+mj-lt"/>
              </a:rPr>
              <a:t>, que dispõe sobre a contratação por tempo determinado para atender a necessidade temporária de excepcional interesse público, nos termos do inciso IX do art. 37 da Constituição Federal;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f) Lei n. 8.958/1994</a:t>
            </a:r>
            <a:r>
              <a:rPr lang="pt-BR" sz="1600" dirty="0" smtClean="0">
                <a:latin typeface="+mj-lt"/>
              </a:rPr>
              <a:t>, que dispõe sobre as relações entre as instituições federais de ensino superior e de pesquisa científica e tecnológica e as fundações de apoio;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g) Lei n. 8.010/1990</a:t>
            </a:r>
            <a:r>
              <a:rPr lang="pt-BR" sz="1600" dirty="0" smtClean="0">
                <a:latin typeface="+mj-lt"/>
              </a:rPr>
              <a:t>, que dispõe sobre importações de bens destinados à pesquisa científica e tecnológica;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h) Lei n. 8.032/1990</a:t>
            </a:r>
            <a:r>
              <a:rPr lang="pt-BR" sz="1600" dirty="0" smtClean="0">
                <a:latin typeface="+mj-lt"/>
              </a:rPr>
              <a:t>, que Dispõe sobre a isenção ou redução de impostos de importação;</a:t>
            </a:r>
          </a:p>
          <a:p>
            <a:pPr>
              <a:buFontTx/>
              <a:buNone/>
              <a:defRPr/>
            </a:pPr>
            <a:r>
              <a:rPr lang="pt-BR" sz="1600" b="1" dirty="0" smtClean="0">
                <a:latin typeface="+mj-lt"/>
              </a:rPr>
              <a:t>i) Lei n. 12.772/2012</a:t>
            </a:r>
            <a:r>
              <a:rPr lang="pt-BR" sz="1600" dirty="0" smtClean="0">
                <a:latin typeface="+mj-lt"/>
              </a:rPr>
              <a:t>, que trata do ingresso, da estruturação do Plano de Carreiras e Cargos de Magistério Federal, superior, Ensino Básico, Técnico e Tecnológico.</a:t>
            </a:r>
          </a:p>
          <a:p>
            <a:pPr>
              <a:buFontTx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r>
              <a:rPr lang="pt-BR" sz="1900" b="1" smtClean="0">
                <a:cs typeface="Arial" pitchFamily="34" charset="0"/>
              </a:rPr>
              <a:t>Cabe destacar ainda outras três leis fundamentais que complementam esse </a:t>
            </a:r>
            <a:r>
              <a:rPr lang="pt-BR" sz="1900" b="1" u="sng" smtClean="0">
                <a:solidFill>
                  <a:srgbClr val="FF0000"/>
                </a:solidFill>
                <a:cs typeface="Arial" pitchFamily="34" charset="0"/>
              </a:rPr>
              <a:t>arcabouço legal</a:t>
            </a:r>
            <a:r>
              <a:rPr lang="pt-BR" sz="1900" b="1" smtClean="0">
                <a:cs typeface="Arial" pitchFamily="34" charset="0"/>
              </a:rPr>
              <a:t>, além de decretos e outros instrumentos legais: </a:t>
            </a:r>
          </a:p>
          <a:p>
            <a:pPr>
              <a:buFontTx/>
              <a:buNone/>
            </a:pPr>
            <a:endParaRPr lang="pt-BR" sz="1900" b="1" smtClean="0">
              <a:cs typeface="Arial" pitchFamily="34" charset="0"/>
            </a:endParaRPr>
          </a:p>
          <a:p>
            <a:pPr>
              <a:buFontTx/>
              <a:buAutoNum type="alphaLcParenR"/>
            </a:pPr>
            <a:r>
              <a:rPr lang="pt-BR" sz="1900" b="1" smtClean="0">
                <a:solidFill>
                  <a:srgbClr val="FF0000"/>
                </a:solidFill>
                <a:cs typeface="Arial" pitchFamily="34" charset="0"/>
              </a:rPr>
              <a:t>Lei n. 11.196/2005</a:t>
            </a:r>
            <a:r>
              <a:rPr lang="pt-BR" sz="1900" b="1" smtClean="0">
                <a:cs typeface="Arial" pitchFamily="34" charset="0"/>
              </a:rPr>
              <a:t>, que institui o Regime Especial de Tributação para a Plataforma de Exportação de Serviços de Tecnologia da Informação - REPES, o Regime Especial de Aquisição de Bens de Capital para Empresas Exportadoras - RECAP e o Programa de Inclusão Digital; essa lei dispõe, pois, sobre incentivos fiscais para a inovação tecnológica, sendo mais conhecida como “</a:t>
            </a:r>
            <a:r>
              <a:rPr lang="pt-BR" sz="1900" b="1" smtClean="0">
                <a:solidFill>
                  <a:srgbClr val="FF0000"/>
                </a:solidFill>
                <a:cs typeface="Arial" pitchFamily="34" charset="0"/>
              </a:rPr>
              <a:t>lei do bem</a:t>
            </a:r>
            <a:r>
              <a:rPr lang="pt-BR" sz="1900" b="1" smtClean="0">
                <a:cs typeface="Arial" pitchFamily="34" charset="0"/>
              </a:rPr>
              <a:t>”; </a:t>
            </a:r>
          </a:p>
          <a:p>
            <a:pPr>
              <a:buFontTx/>
              <a:buAutoNum type="alphaLcParenR"/>
            </a:pPr>
            <a:endParaRPr lang="pt-BR" sz="1900" b="1" smtClean="0">
              <a:cs typeface="Arial" pitchFamily="34" charset="0"/>
            </a:endParaRPr>
          </a:p>
          <a:p>
            <a:pPr>
              <a:buFontTx/>
              <a:buAutoNum type="alphaLcParenR"/>
            </a:pPr>
            <a:r>
              <a:rPr lang="pt-BR" sz="1900" b="1" smtClean="0">
                <a:solidFill>
                  <a:srgbClr val="FF0000"/>
                </a:solidFill>
                <a:cs typeface="Arial" pitchFamily="34" charset="0"/>
              </a:rPr>
              <a:t>Lei n.10.168/2000</a:t>
            </a:r>
            <a:r>
              <a:rPr lang="pt-BR" sz="1900" b="1" smtClean="0">
                <a:cs typeface="Arial" pitchFamily="34" charset="0"/>
              </a:rPr>
              <a:t>, que institui contribuição de intervenção de domínio econômico destinada a financiar o </a:t>
            </a:r>
            <a:r>
              <a:rPr lang="pt-BR" sz="1900" b="1" smtClean="0">
                <a:solidFill>
                  <a:srgbClr val="FF0000"/>
                </a:solidFill>
                <a:cs typeface="Arial" pitchFamily="34" charset="0"/>
              </a:rPr>
              <a:t>Programa de Estímulo à Interação Universidade-Empresa para o Apoio à Inovação</a:t>
            </a:r>
            <a:r>
              <a:rPr lang="pt-BR" sz="1900" b="1" smtClean="0">
                <a:cs typeface="Arial" pitchFamily="34" charset="0"/>
              </a:rPr>
              <a:t>, “cujo objetivo principal é estimular o desenvolvimento tecnológico brasileiro, mediante programas de pesquisa científica e tecnológica cooperativa entre universidades, centros de pesquisa e o setor produtivo”; </a:t>
            </a:r>
          </a:p>
          <a:p>
            <a:pPr>
              <a:buFontTx/>
              <a:buAutoNum type="alphaLcParenR"/>
            </a:pPr>
            <a:endParaRPr lang="pt-BR" sz="1900" b="1" smtClean="0">
              <a:cs typeface="Arial" pitchFamily="34" charset="0"/>
            </a:endParaRPr>
          </a:p>
          <a:p>
            <a:pPr>
              <a:buFontTx/>
              <a:buAutoNum type="alphaLcParenR"/>
            </a:pPr>
            <a:r>
              <a:rPr lang="pt-BR" sz="1900" b="1" smtClean="0">
                <a:solidFill>
                  <a:srgbClr val="FF0000"/>
                </a:solidFill>
                <a:cs typeface="Arial" pitchFamily="34" charset="0"/>
              </a:rPr>
              <a:t>Lei n. 13.123/2015</a:t>
            </a:r>
            <a:r>
              <a:rPr lang="pt-BR" sz="1900" b="1" smtClean="0">
                <a:cs typeface="Arial" pitchFamily="34" charset="0"/>
              </a:rPr>
              <a:t>, que regulamenta a Constituição Federal, no que se refere ao acesso ao patrimônio genético, à proteção e acesso ao conhecimento tradicional associado e à repartição de benefícios para conservação e uso sustentável da biodiversidade.</a:t>
            </a:r>
          </a:p>
          <a:p>
            <a:pPr>
              <a:buFontTx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33CC"/>
                </a:solidFill>
              </a:rPr>
              <a:t>EXPANSÃO DA EDUCAÇÃO SUPERIOR E PRODUÇÃO DO CONHECIMENTO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643938" cy="4929187"/>
          </a:xfrm>
          <a:solidFill>
            <a:srgbClr val="FFFF66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pt-BR" b="1" dirty="0" smtClean="0"/>
              <a:t>OBJETIVO</a:t>
            </a:r>
            <a:endParaRPr lang="pt-BR" dirty="0"/>
          </a:p>
          <a:p>
            <a:pPr marL="0" indent="0">
              <a:buFontTx/>
              <a:buNone/>
              <a:defRPr/>
            </a:pPr>
            <a:endParaRPr lang="pt-BR" dirty="0" smtClean="0"/>
          </a:p>
          <a:p>
            <a:pPr marL="0" indent="0" algn="just">
              <a:buFontTx/>
              <a:buNone/>
              <a:defRPr/>
            </a:pPr>
            <a:r>
              <a:rPr lang="pt-BR" b="1" dirty="0" smtClean="0">
                <a:solidFill>
                  <a:srgbClr val="0033CC"/>
                </a:solidFill>
              </a:rPr>
              <a:t>Analisar </a:t>
            </a:r>
            <a:r>
              <a:rPr lang="pt-BR" b="1" dirty="0">
                <a:solidFill>
                  <a:srgbClr val="0033CC"/>
                </a:solidFill>
              </a:rPr>
              <a:t>o processo de expansão da educação superior e o caráter da produção do conhecimento no Brasil, considerando suas interfaces crescentes com as demandas do setor produtivo, por meio do exame das orientações político-econômicas, dos indicadores acadêmico-científicos e das tendências em curso no âmbito do financiamento, da gestão e da avaliação da pesquisa e da pós-graduação no Brasil, tendo em vista compreender possíveis mudanças no </a:t>
            </a:r>
            <a:r>
              <a:rPr lang="pt-BR" b="1" i="1" dirty="0" err="1">
                <a:solidFill>
                  <a:srgbClr val="0033CC"/>
                </a:solidFill>
              </a:rPr>
              <a:t>habitus</a:t>
            </a:r>
            <a:r>
              <a:rPr lang="pt-BR" b="1" i="1" dirty="0">
                <a:solidFill>
                  <a:srgbClr val="0033CC"/>
                </a:solidFill>
              </a:rPr>
              <a:t> </a:t>
            </a:r>
            <a:r>
              <a:rPr lang="pt-BR" b="1" dirty="0">
                <a:solidFill>
                  <a:srgbClr val="0033CC"/>
                </a:solidFill>
              </a:rPr>
              <a:t>e no </a:t>
            </a:r>
            <a:r>
              <a:rPr lang="pt-BR" b="1" i="1" dirty="0">
                <a:solidFill>
                  <a:srgbClr val="0033CC"/>
                </a:solidFill>
              </a:rPr>
              <a:t>modus operandi</a:t>
            </a:r>
            <a:r>
              <a:rPr lang="pt-BR" b="1" dirty="0">
                <a:solidFill>
                  <a:srgbClr val="0033CC"/>
                </a:solidFill>
              </a:rPr>
              <a:t> do campo científico-universitário.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713788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885666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642938"/>
          </a:xfrm>
          <a:solidFill>
            <a:srgbClr val="FFFF99"/>
          </a:solidFill>
        </p:spPr>
        <p:txBody>
          <a:bodyPr/>
          <a:lstStyle/>
          <a:p>
            <a:pPr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Novo Marco legal da </a:t>
            </a:r>
            <a:r>
              <a:rPr lang="pt-BR" sz="2000" b="1" dirty="0" err="1" smtClean="0">
                <a:solidFill>
                  <a:srgbClr val="FF0000"/>
                </a:solidFill>
                <a:latin typeface="+mn-lt"/>
              </a:rPr>
              <a:t>CT&amp;I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: Lei n. 13.243/2016:</a:t>
            </a:r>
            <a:br>
              <a:rPr lang="pt-BR" sz="2000" b="1" dirty="0" smtClean="0">
                <a:solidFill>
                  <a:srgbClr val="FF0000"/>
                </a:solidFill>
                <a:latin typeface="+mn-lt"/>
              </a:rPr>
            </a:b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Riscos indicados por entidades em </a:t>
            </a:r>
            <a:r>
              <a:rPr lang="pt-BR" sz="2000" b="1" u="sng" dirty="0" smtClean="0">
                <a:solidFill>
                  <a:srgbClr val="FF0000"/>
                </a:solidFill>
                <a:latin typeface="+mn-lt"/>
              </a:rPr>
              <a:t>Carta </a:t>
            </a:r>
            <a:r>
              <a:rPr lang="pt-BR" sz="2000" b="1" dirty="0" smtClean="0">
                <a:solidFill>
                  <a:srgbClr val="FF0000"/>
                </a:solidFill>
                <a:latin typeface="+mn-lt"/>
              </a:rPr>
              <a:t>à Presidente da República</a:t>
            </a:r>
            <a:endParaRPr lang="pt-BR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874" name="Espaço Reservado para Conteúdo 2"/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929312"/>
          </a:xfrm>
          <a:solidFill>
            <a:srgbClr val="FFFFCC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pt-BR" sz="1500" b="1" dirty="0" smtClean="0">
                <a:solidFill>
                  <a:srgbClr val="FF0000"/>
                </a:solidFill>
              </a:rPr>
              <a:t>- </a:t>
            </a:r>
            <a:r>
              <a:rPr lang="pt-B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Criação de </a:t>
            </a:r>
            <a:r>
              <a:rPr lang="pt-BR" sz="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ICTs</a:t>
            </a:r>
            <a:r>
              <a:rPr lang="pt-B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OS</a:t>
            </a:r>
            <a:r>
              <a:rPr lang="pt-BR" sz="1500" dirty="0" smtClean="0"/>
              <a:t>, para o desenvolvimento de atividades de pesquisa no Brasil. Eles poderão: </a:t>
            </a:r>
            <a:r>
              <a:rPr lang="pt-BR" sz="1500" b="1" dirty="0" smtClean="0"/>
              <a:t>a)</a:t>
            </a:r>
            <a:r>
              <a:rPr lang="pt-BR" sz="1500" dirty="0" smtClean="0"/>
              <a:t> Receber recursos públicos de todos os entes federados e de fundações ditas “de apoio” para a cobertura de todas as suas despesas; </a:t>
            </a:r>
            <a:r>
              <a:rPr lang="pt-BR" sz="1500" b="1" dirty="0" smtClean="0"/>
              <a:t>b)</a:t>
            </a:r>
            <a:r>
              <a:rPr lang="pt-BR" sz="1500" dirty="0" smtClean="0"/>
              <a:t> Usufruir de recursos humanos especializados (pesquisadores) pagos com recursos públicos;</a:t>
            </a:r>
            <a:r>
              <a:rPr lang="pt-BR" sz="1500" b="1" dirty="0" smtClean="0"/>
              <a:t> c</a:t>
            </a:r>
            <a:r>
              <a:rPr lang="pt-BR" sz="1500" dirty="0" smtClean="0"/>
              <a:t>) Utilizar a </a:t>
            </a:r>
            <a:r>
              <a:rPr lang="pt-BR" sz="1500" dirty="0" err="1" smtClean="0"/>
              <a:t>infraestrutura</a:t>
            </a:r>
            <a:r>
              <a:rPr lang="pt-BR" sz="1500" dirty="0" smtClean="0"/>
              <a:t> publica das universidades e institutos de pesquisa.                 </a:t>
            </a:r>
            <a:r>
              <a:rPr lang="pt-BR" sz="1500" b="1" dirty="0" smtClean="0">
                <a:solidFill>
                  <a:srgbClr val="FF0000"/>
                </a:solidFill>
              </a:rPr>
              <a:t>- </a:t>
            </a:r>
            <a:r>
              <a:rPr lang="pt-BR" sz="1500" b="1" u="sng" dirty="0" smtClean="0">
                <a:solidFill>
                  <a:srgbClr val="FF0000"/>
                </a:solidFill>
              </a:rPr>
              <a:t>Possíveis </a:t>
            </a:r>
            <a:r>
              <a:rPr lang="pt-BR" sz="15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Consequencias</a:t>
            </a:r>
            <a:r>
              <a:rPr lang="pt-BR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None/>
              <a:defRPr/>
            </a:pPr>
            <a:r>
              <a:rPr lang="pt-BR" sz="1500" dirty="0" smtClean="0"/>
              <a:t>- </a:t>
            </a:r>
            <a:r>
              <a:rPr lang="pt-BR" sz="1500" b="1" u="sng" dirty="0" smtClean="0"/>
              <a:t>Aumento da sangria do fundo público </a:t>
            </a:r>
            <a:r>
              <a:rPr lang="pt-BR" sz="1500" dirty="0" smtClean="0"/>
              <a:t>para empresas privadas e a substituição de instituições publicas (estatais) de pesquisa por OS, apontando para drástica diminuição de concursos públicos para as carreiras de professores universitários e pesquisadores. </a:t>
            </a:r>
          </a:p>
          <a:p>
            <a:pPr>
              <a:buFontTx/>
              <a:buNone/>
              <a:defRPr/>
            </a:pPr>
            <a:r>
              <a:rPr lang="pt-BR" sz="1500" dirty="0" smtClean="0"/>
              <a:t>- </a:t>
            </a:r>
            <a:r>
              <a:rPr lang="pt-BR" sz="1500" b="1" u="sng" dirty="0" smtClean="0"/>
              <a:t>Professores universitários e pesquisadores das instituições públicas (estatais) assumirão funções de diretores-presidentes de OS </a:t>
            </a:r>
            <a:r>
              <a:rPr lang="pt-BR" sz="1500" dirty="0" smtClean="0"/>
              <a:t>que desenvolvam atividades de pesquisa e inovação tecnológica, auferindo remuneração c/ou rendimentos pelas atividades desenvolvidas nos setores publico e privado. Isso impactara negativamente o regime de trabalho de dedicação exclusiva nas instituições publicas de ensino superior. </a:t>
            </a:r>
          </a:p>
          <a:p>
            <a:pPr>
              <a:buFontTx/>
              <a:buNone/>
              <a:defRPr/>
            </a:pPr>
            <a:r>
              <a:rPr lang="pt-BR" sz="1500" b="1" dirty="0" smtClean="0"/>
              <a:t>- </a:t>
            </a:r>
            <a:r>
              <a:rPr lang="pt-BR" sz="1500" b="1" u="sng" dirty="0" smtClean="0"/>
              <a:t>Professores e pesquisadores financiados com recursos públicos atuarão dentro de empresas privadas</a:t>
            </a:r>
            <a:r>
              <a:rPr lang="pt-BR" sz="1500" dirty="0" smtClean="0"/>
              <a:t>. </a:t>
            </a:r>
          </a:p>
          <a:p>
            <a:pPr>
              <a:buFontTx/>
              <a:buNone/>
              <a:defRPr/>
            </a:pPr>
            <a:r>
              <a:rPr lang="pt-BR" sz="1500" dirty="0" smtClean="0"/>
              <a:t>- </a:t>
            </a:r>
            <a:r>
              <a:rPr lang="pt-BR" sz="1500" b="1" dirty="0" smtClean="0"/>
              <a:t>O </a:t>
            </a:r>
            <a:r>
              <a:rPr lang="pt-BR" sz="1500" b="1" u="sng" dirty="0" smtClean="0"/>
              <a:t>gasto total em </a:t>
            </a:r>
            <a:r>
              <a:rPr lang="pt-BR" sz="1500" b="1" u="sng" dirty="0" err="1" smtClean="0"/>
              <a:t>P&amp;D</a:t>
            </a:r>
            <a:r>
              <a:rPr lang="pt-BR" sz="1500" b="1" u="sng" dirty="0" smtClean="0"/>
              <a:t> </a:t>
            </a:r>
            <a:r>
              <a:rPr lang="pt-BR" sz="1500" dirty="0" smtClean="0"/>
              <a:t>continuará a ser o mesmo ou poderá decair. Isso porque o Estado tende a manter ou ampliar seus gastos ao passo que as empresas tenderão a diminuí-los, uma vez que poderão ter acesso aos recursos estatais (financeiros e de pessoal). </a:t>
            </a:r>
          </a:p>
          <a:p>
            <a:pPr>
              <a:buFontTx/>
              <a:buNone/>
              <a:defRPr/>
            </a:pPr>
            <a:r>
              <a:rPr lang="pt-BR" sz="1500" dirty="0" smtClean="0"/>
              <a:t>- </a:t>
            </a:r>
            <a:r>
              <a:rPr lang="pt-BR" sz="1500" b="1" dirty="0" smtClean="0"/>
              <a:t>O </a:t>
            </a:r>
            <a:r>
              <a:rPr lang="pt-BR" sz="1500" b="1" u="sng" dirty="0" smtClean="0"/>
              <a:t>número de patentes registradas pelas universidades devera cair</a:t>
            </a:r>
            <a:r>
              <a:rPr lang="pt-BR" sz="1500" dirty="0" smtClean="0"/>
              <a:t>, pais o registro passara a ser feito em nome dos pesquisadores envolvidos no processo e das OS a que eles estarão ligados. A fonte dos recursos financeiros para a manutenção dos registros continuará a mesma, ou seja: os cofres públicos; enquanto a apropriação dos benefícios será privada. </a:t>
            </a:r>
          </a:p>
          <a:p>
            <a:pPr>
              <a:buFontTx/>
              <a:buNone/>
              <a:defRPr/>
            </a:pPr>
            <a:r>
              <a:rPr lang="pt-BR" sz="1500" dirty="0" smtClean="0"/>
              <a:t>- Ocorrerá uma</a:t>
            </a:r>
            <a:r>
              <a:rPr lang="pt-BR" sz="1500" b="1" dirty="0" smtClean="0"/>
              <a:t> </a:t>
            </a:r>
            <a:r>
              <a:rPr lang="pt-BR" sz="1500" b="1" u="sng" dirty="0" smtClean="0"/>
              <a:t>restrição a divulgação publica dos resultados de pesquisa</a:t>
            </a:r>
            <a:r>
              <a:rPr lang="pt-BR" sz="1500" dirty="0" smtClean="0"/>
              <a:t>, em função do interesse na apropriação do conhecimento pelas organizações de caráter privado que coordenam os projetos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 idx="4294967295"/>
          </p:nvPr>
        </p:nvSpPr>
        <p:spPr>
          <a:xfrm>
            <a:off x="971550" y="128588"/>
            <a:ext cx="6191250" cy="43338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pt-BR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Estado e Direito à Educação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79388" y="765175"/>
            <a:ext cx="7056437" cy="5949950"/>
          </a:xfrm>
          <a:solidFill>
            <a:srgbClr val="FFFFCC"/>
          </a:solidFill>
        </p:spPr>
        <p:txBody>
          <a:bodyPr/>
          <a:lstStyle/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b="1" u="sng" smtClean="0">
                <a:cs typeface="Arial" pitchFamily="34" charset="0"/>
              </a:rPr>
              <a:t>Estado Moderno</a:t>
            </a:r>
            <a:r>
              <a:rPr lang="pt-BR" sz="2300" smtClean="0">
                <a:cs typeface="Arial" pitchFamily="34" charset="0"/>
              </a:rPr>
              <a:t>                  “Estado de direito”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b="1" u="sng" smtClean="0">
                <a:cs typeface="Arial" pitchFamily="34" charset="0"/>
              </a:rPr>
              <a:t>O Estado em debate</a:t>
            </a:r>
            <a:r>
              <a:rPr lang="pt-BR" sz="2300" b="1" smtClean="0"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Estado do bem estar social...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Estado neoliberal... (Reforma do Estado)... 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- 3ª Via....? 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Estado Gerencial (eficiência, monitoramento, 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  controle de metas)...?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Estado “social”....?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b="1" u="sng" smtClean="0">
                <a:cs typeface="Arial" pitchFamily="34" charset="0"/>
              </a:rPr>
              <a:t>Modelos de Democracia</a:t>
            </a:r>
            <a:r>
              <a:rPr lang="pt-BR" sz="2300" b="1" smtClean="0">
                <a:cs typeface="Arial" pitchFamily="34" charset="0"/>
              </a:rPr>
              <a:t>: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Democracia indireta, da representação...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- Democracia direta, político-social....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smtClean="0">
                <a:cs typeface="Arial" pitchFamily="34" charset="0"/>
              </a:rPr>
              <a:t>    </a:t>
            </a:r>
            <a:r>
              <a:rPr lang="pt-BR" sz="2300" smtClean="0">
                <a:solidFill>
                  <a:srgbClr val="FF3300"/>
                </a:solidFill>
                <a:cs typeface="Arial" pitchFamily="34" charset="0"/>
              </a:rPr>
              <a:t>- “Radicalização da democracia”....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b="1" smtClean="0">
                <a:solidFill>
                  <a:srgbClr val="FF0000"/>
                </a:solidFill>
                <a:cs typeface="Arial" pitchFamily="34" charset="0"/>
              </a:rPr>
              <a:t>    - “Democratização do Fundo Público”.....</a:t>
            </a:r>
          </a:p>
          <a:p>
            <a:pPr>
              <a:spcBef>
                <a:spcPts val="600"/>
              </a:spcBef>
              <a:buFont typeface="Times New Roman" pitchFamily="18" charset="0"/>
              <a:buNone/>
            </a:pPr>
            <a:r>
              <a:rPr lang="pt-BR" sz="2300" b="1" smtClean="0">
                <a:solidFill>
                  <a:srgbClr val="FF0000"/>
                </a:solidFill>
                <a:cs typeface="Arial" pitchFamily="34" charset="0"/>
              </a:rPr>
              <a:t>        garantia de direitos...(Educação)... 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843213" y="7651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8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188913"/>
            <a:ext cx="16208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989138"/>
            <a:ext cx="1441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500438"/>
            <a:ext cx="1308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229225"/>
            <a:ext cx="13874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pt-BR" sz="4000" b="1" dirty="0" smtClean="0"/>
              <a:t>Internacionalização</a:t>
            </a:r>
            <a:br>
              <a:rPr lang="pt-BR" sz="4000" b="1" dirty="0" smtClean="0"/>
            </a:br>
            <a:r>
              <a:rPr lang="pt-BR" sz="4000" b="1" dirty="0" smtClean="0"/>
              <a:t>da </a:t>
            </a:r>
            <a:r>
              <a:rPr lang="pt-BR" sz="4000" b="1" dirty="0" smtClean="0"/>
              <a:t>educação superior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3500463"/>
          </a:xfrm>
          <a:solidFill>
            <a:srgbClr val="FFFF99"/>
          </a:solidFill>
        </p:spPr>
        <p:txBody>
          <a:bodyPr/>
          <a:lstStyle/>
          <a:p>
            <a:r>
              <a:rPr lang="pt-BR" dirty="0" smtClean="0"/>
              <a:t>Há mitos, enganos e Verdades</a:t>
            </a:r>
          </a:p>
          <a:p>
            <a:r>
              <a:rPr lang="pt-BR" dirty="0" smtClean="0"/>
              <a:t>Referências: 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Jane Knight, Hans De </a:t>
            </a:r>
            <a:r>
              <a:rPr lang="pt-B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</a:t>
            </a:r>
            <a:r>
              <a:rPr lang="pt-BR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Pierre </a:t>
            </a:r>
            <a:r>
              <a:rPr lang="pt-BR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Bourdieu</a:t>
            </a:r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(...) se existe uma verdade, é que a verdade é um lugar de lutas (Pierre </a:t>
            </a:r>
            <a:r>
              <a:rPr lang="pt-BR" dirty="0" err="1" smtClean="0"/>
              <a:t>Bourdieu</a:t>
            </a:r>
            <a:r>
              <a:rPr lang="pt-BR" dirty="0" smtClean="0"/>
              <a:t>, 1996, p. 83) 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pt-BR" sz="3400" b="1" dirty="0" smtClean="0">
                <a:latin typeface="+mn-lt"/>
              </a:rPr>
              <a:t>Internacionalização</a:t>
            </a:r>
            <a:r>
              <a:rPr lang="pt-BR" sz="3400" b="1" dirty="0" smtClean="0">
                <a:latin typeface="+mn-lt"/>
              </a:rPr>
              <a:t>:</a:t>
            </a:r>
            <a:br>
              <a:rPr lang="pt-BR" sz="3400" b="1" dirty="0" smtClean="0">
                <a:latin typeface="+mn-lt"/>
              </a:rPr>
            </a:br>
            <a:r>
              <a:rPr lang="pt-BR" sz="3400" b="1" dirty="0" smtClean="0">
                <a:latin typeface="+mn-lt"/>
              </a:rPr>
              <a:t>conceito </a:t>
            </a:r>
            <a:r>
              <a:rPr lang="pt-BR" sz="3400" b="1" dirty="0" smtClean="0">
                <a:latin typeface="+mn-lt"/>
              </a:rPr>
              <a:t>em disputa</a:t>
            </a:r>
            <a:endParaRPr lang="pt-BR" sz="34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solidFill>
            <a:srgbClr val="FFFF66"/>
          </a:solidFill>
        </p:spPr>
        <p:txBody>
          <a:bodyPr/>
          <a:lstStyle/>
          <a:p>
            <a:r>
              <a:rPr lang="pt-BR" sz="2600" dirty="0" smtClean="0"/>
              <a:t>Analisar a internacionalização da educação superior é avançar sobre um terreno de lutas em que o conceito de internacionalização está em disputa, como também as próprias regras do campo acadêmico. Pois, diferente de um esporte, em que as regras são explícitas e claramente definidas a priori, o campo social, para além das regras aparentes e enunciadas formalmente, possui normas implícitas, tácitas, fluidas e provisórias (</a:t>
            </a:r>
            <a:r>
              <a:rPr lang="pt-BR" sz="2600" dirty="0" err="1" smtClean="0"/>
              <a:t>Bourdieu</a:t>
            </a:r>
            <a:r>
              <a:rPr lang="pt-BR" sz="2600" dirty="0" smtClean="0"/>
              <a:t> comparara jogo de XADREZ x Campo acadêmico no livro sobre Estado - 2014)</a:t>
            </a:r>
            <a:endParaRPr lang="pt-BR" sz="2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pt-BR" sz="3200" b="1" dirty="0" smtClean="0"/>
              <a:t>Mitos e enganos da Internacionalização - (De </a:t>
            </a:r>
            <a:r>
              <a:rPr lang="pt-BR" sz="3200" b="1" dirty="0" err="1" smtClean="0"/>
              <a:t>Wit</a:t>
            </a:r>
            <a:r>
              <a:rPr lang="pt-BR" sz="3200" b="1" dirty="0" smtClean="0"/>
              <a:t> e Knight)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972072"/>
          </a:xfrm>
          <a:solidFill>
            <a:srgbClr val="FFFF99"/>
          </a:solidFill>
        </p:spPr>
        <p:txBody>
          <a:bodyPr/>
          <a:lstStyle/>
          <a:p>
            <a:r>
              <a:rPr lang="pt-BR" sz="2400" b="1" dirty="0" smtClean="0"/>
              <a:t>1) estudantes estrangeiros no campus são os agentes da internacionalização;</a:t>
            </a:r>
          </a:p>
          <a:p>
            <a:r>
              <a:rPr lang="pt-BR" sz="2400" b="1" dirty="0" smtClean="0"/>
              <a:t>2) ter poucos estudantes estrangeiros em sala de aula torna a internacionalização um sucesso </a:t>
            </a:r>
          </a:p>
          <a:p>
            <a:r>
              <a:rPr lang="pt-BR" sz="2400" b="1" dirty="0" smtClean="0"/>
              <a:t>3) grande quantidade de convênios assinados com universidades estrangeiras</a:t>
            </a:r>
          </a:p>
          <a:p>
            <a:r>
              <a:rPr lang="pt-BR" sz="2400" b="1" dirty="0" smtClean="0"/>
              <a:t>4) Rankings</a:t>
            </a:r>
          </a:p>
          <a:p>
            <a:r>
              <a:rPr lang="pt-BR" sz="2400" b="1" dirty="0" smtClean="0"/>
              <a:t>5) </a:t>
            </a:r>
            <a:r>
              <a:rPr lang="pt-BR" sz="2400" b="1" dirty="0" err="1" smtClean="0"/>
              <a:t>Acreditação</a:t>
            </a:r>
            <a:r>
              <a:rPr lang="pt-BR" sz="2400" b="1" dirty="0" smtClean="0"/>
              <a:t> Internacional</a:t>
            </a:r>
          </a:p>
          <a:p>
            <a:r>
              <a:rPr lang="pt-BR" sz="2400" b="1" dirty="0" smtClean="0"/>
              <a:t>6) aulas em língua inglesa</a:t>
            </a:r>
          </a:p>
          <a:p>
            <a:r>
              <a:rPr lang="pt-BR" sz="2400" b="1" dirty="0" smtClean="0"/>
              <a:t>7) permanecer em um País estrangeiro</a:t>
            </a:r>
          </a:p>
          <a:p>
            <a:r>
              <a:rPr lang="pt-BR" sz="2400" b="1" dirty="0" smtClean="0"/>
              <a:t>8) programa de estudos internacionais</a:t>
            </a:r>
          </a:p>
          <a:p>
            <a:endParaRPr lang="pt-BR" sz="28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Dois tipos de verdade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  <a:solidFill>
            <a:srgbClr val="FFFF66"/>
          </a:solidFill>
        </p:spPr>
        <p:txBody>
          <a:bodyPr/>
          <a:lstStyle/>
          <a:p>
            <a:r>
              <a:rPr lang="pt-BR" dirty="0" smtClean="0"/>
              <a:t>“Niels Bohr observou certa vez, há dois tipos de verdade: a verdade das afirmações ‘simples e claras’, cujo oposto é obviamente errado, e as ‘verdades profundas’, cujo ‘oposto também contém verdade profunda’” (Albert O. </a:t>
            </a:r>
            <a:r>
              <a:rPr lang="pt-BR" dirty="0" err="1" smtClean="0"/>
              <a:t>Hirschman</a:t>
            </a:r>
            <a:r>
              <a:rPr lang="pt-BR" dirty="0" smtClean="0"/>
              <a:t>, </a:t>
            </a: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Verdades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  <a:solidFill>
            <a:srgbClr val="FFFF99"/>
          </a:solidFill>
        </p:spPr>
        <p:txBody>
          <a:bodyPr/>
          <a:lstStyle/>
          <a:p>
            <a:r>
              <a:rPr lang="pt-BR" dirty="0" smtClean="0"/>
              <a:t>1) A internacionalização da educação superior deve, primeiramente, respeitar o </a:t>
            </a:r>
            <a:r>
              <a:rPr lang="pt-BR" b="1" dirty="0" smtClean="0"/>
              <a:t>contexto local </a:t>
            </a:r>
            <a:r>
              <a:rPr lang="pt-BR" dirty="0" smtClean="0"/>
              <a:t>e contribuir para o aprimoramento dos </a:t>
            </a:r>
            <a:r>
              <a:rPr lang="pt-BR" b="1" dirty="0" smtClean="0"/>
              <a:t>laços comunitários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2) a internacionalização da educação superior é um processo adaptável, em razão de poder </a:t>
            </a:r>
            <a:r>
              <a:rPr lang="pt-BR" b="1" dirty="0" smtClean="0"/>
              <a:t>integrar a dimensão internacional, intercultural e global às missões consignadas nas missões da IES</a:t>
            </a:r>
            <a:endParaRPr lang="pt-B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Verdades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pt-BR" dirty="0" smtClean="0"/>
              <a:t>3) A internacionalização da educação superior envolve benefícios, riscos e resultados não esperados, isto porque, apesar das diversas vantagens provenientes da internacionalização, há riscos e </a:t>
            </a:r>
            <a:r>
              <a:rPr lang="pt-BR" dirty="0" err="1" smtClean="0"/>
              <a:t>consequências</a:t>
            </a:r>
            <a:r>
              <a:rPr lang="pt-BR" dirty="0" smtClean="0"/>
              <a:t> negativas não esperadas, a exemplo da fuga de cérebros e a </a:t>
            </a:r>
            <a:r>
              <a:rPr lang="pt-BR" dirty="0" err="1" smtClean="0"/>
              <a:t>transnacionalização</a:t>
            </a:r>
            <a:r>
              <a:rPr lang="pt-BR" dirty="0" smtClean="0"/>
              <a:t> (mercado, capitalismo acadêmico)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2786063" y="214313"/>
            <a:ext cx="4000500" cy="571500"/>
          </a:xfrm>
          <a:solidFill>
            <a:srgbClr val="CCFFFF"/>
          </a:solidFill>
        </p:spPr>
        <p:txBody>
          <a:bodyPr/>
          <a:lstStyle/>
          <a:p>
            <a:r>
              <a:rPr lang="pt-BR" smtClean="0"/>
              <a:t>Sumario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000125"/>
            <a:ext cx="8715375" cy="5572125"/>
          </a:xfrm>
          <a:solidFill>
            <a:srgbClr val="FFFF66"/>
          </a:solidFill>
        </p:spPr>
        <p:txBody>
          <a:bodyPr/>
          <a:lstStyle/>
          <a:p>
            <a:pPr>
              <a:buFontTx/>
              <a:buNone/>
            </a:pPr>
            <a:r>
              <a:rPr lang="pt-BR" sz="2400" b="1" dirty="0" err="1" smtClean="0">
                <a:solidFill>
                  <a:srgbClr val="FF0000"/>
                </a:solidFill>
              </a:rPr>
              <a:t>Karine</a:t>
            </a:r>
            <a:r>
              <a:rPr lang="pt-BR" sz="2400" b="1" dirty="0" smtClean="0">
                <a:solidFill>
                  <a:srgbClr val="0033CC"/>
                </a:solidFill>
              </a:rPr>
              <a:t>: Relatório do sub 6</a:t>
            </a:r>
          </a:p>
          <a:p>
            <a:pPr>
              <a:buFontTx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João</a:t>
            </a:r>
            <a:r>
              <a:rPr lang="pt-BR" sz="24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rgbClr val="0033CC"/>
                </a:solidFill>
              </a:rPr>
              <a:t>A pós-graduação e a pesquisa no Brasil: processos de regulação e de reconfiguração da formação e da produção do trabalho acadêmico</a:t>
            </a: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rgbClr val="0033CC"/>
                </a:solidFill>
              </a:rPr>
              <a:t>A educação superior no </a:t>
            </a:r>
            <a:r>
              <a:rPr lang="pt-BR" sz="2400" b="1" dirty="0" smtClean="0">
                <a:solidFill>
                  <a:srgbClr val="0033CC"/>
                </a:solidFill>
              </a:rPr>
              <a:t>PNE </a:t>
            </a:r>
            <a:r>
              <a:rPr lang="pt-BR" sz="2400" b="1" dirty="0" smtClean="0">
                <a:solidFill>
                  <a:srgbClr val="0033CC"/>
                </a:solidFill>
              </a:rPr>
              <a:t>(2014-2024): expansão e qualidade em perspectiva</a:t>
            </a:r>
          </a:p>
          <a:p>
            <a:pPr>
              <a:buFontTx/>
              <a:buChar char="-"/>
            </a:pPr>
            <a:r>
              <a:rPr lang="pt-BR" sz="2400" b="1" dirty="0" smtClean="0">
                <a:solidFill>
                  <a:srgbClr val="0033CC"/>
                </a:solidFill>
              </a:rPr>
              <a:t>Produção do conhecimento na universidade pública no Brasil: </a:t>
            </a:r>
            <a:r>
              <a:rPr lang="en-US" sz="2400" b="1" dirty="0" err="1" smtClean="0">
                <a:solidFill>
                  <a:srgbClr val="0033CC"/>
                </a:solidFill>
              </a:rPr>
              <a:t>tensões</a:t>
            </a:r>
            <a:r>
              <a:rPr lang="en-US" sz="2400" b="1" dirty="0" smtClean="0">
                <a:solidFill>
                  <a:srgbClr val="0033CC"/>
                </a:solidFill>
              </a:rPr>
              <a:t>, </a:t>
            </a:r>
            <a:r>
              <a:rPr lang="en-US" sz="2400" b="1" dirty="0" err="1" smtClean="0">
                <a:solidFill>
                  <a:srgbClr val="0033CC"/>
                </a:solidFill>
              </a:rPr>
              <a:t>tendências</a:t>
            </a:r>
            <a:r>
              <a:rPr lang="en-US" sz="2400" b="1" dirty="0" smtClean="0">
                <a:solidFill>
                  <a:srgbClr val="0033CC"/>
                </a:solidFill>
              </a:rPr>
              <a:t> e </a:t>
            </a:r>
            <a:r>
              <a:rPr lang="en-US" sz="2400" b="1" dirty="0" err="1" smtClean="0">
                <a:solidFill>
                  <a:srgbClr val="0033CC"/>
                </a:solidFill>
              </a:rPr>
              <a:t>desafios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Mario: 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33CC"/>
                </a:solidFill>
              </a:rPr>
              <a:t>Internacionalização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da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</a:rPr>
              <a:t>educação</a:t>
            </a:r>
            <a:r>
              <a:rPr lang="en-US" sz="2400" b="1" dirty="0" smtClean="0">
                <a:solidFill>
                  <a:srgbClr val="0033CC"/>
                </a:solidFill>
              </a:rPr>
              <a:t> superior</a:t>
            </a:r>
          </a:p>
          <a:p>
            <a:pPr>
              <a:buFontTx/>
              <a:buChar char="-"/>
            </a:pPr>
            <a:r>
              <a:rPr lang="en-US" sz="2400" b="1" dirty="0" err="1" smtClean="0">
                <a:solidFill>
                  <a:srgbClr val="0033CC"/>
                </a:solidFill>
              </a:rPr>
              <a:t>Educação</a:t>
            </a:r>
            <a:r>
              <a:rPr lang="en-US" sz="2400" b="1" dirty="0" smtClean="0">
                <a:solidFill>
                  <a:srgbClr val="0033CC"/>
                </a:solidFill>
              </a:rPr>
              <a:t> Superior e Benchmarking</a:t>
            </a:r>
            <a:endParaRPr lang="pt-BR" sz="2400" b="1" dirty="0" smtClean="0">
              <a:solidFill>
                <a:srgbClr val="0033CC"/>
              </a:solidFill>
            </a:endParaRPr>
          </a:p>
          <a:p>
            <a:pPr>
              <a:buFontTx/>
              <a:buChar char="-"/>
            </a:pPr>
            <a:endParaRPr lang="pt-BR" dirty="0" smtClean="0">
              <a:solidFill>
                <a:srgbClr val="0033CC"/>
              </a:solidFill>
            </a:endParaRPr>
          </a:p>
          <a:p>
            <a:pPr>
              <a:buFontTx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Não é um fim em si mesmo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115"/>
            <a:ext cx="8229600" cy="2857521"/>
          </a:xfrm>
          <a:solidFill>
            <a:srgbClr val="FFFF99"/>
          </a:solidFill>
        </p:spPr>
        <p:txBody>
          <a:bodyPr/>
          <a:lstStyle/>
          <a:p>
            <a:r>
              <a:rPr lang="pt-BR" b="1" dirty="0" smtClean="0"/>
              <a:t>a internacionalização da educação superior não é uma finalidade em si mesma (precisa ter pertinência e relevância)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solidFill>
            <a:srgbClr val="CCFFFF"/>
          </a:solidFill>
        </p:spPr>
        <p:txBody>
          <a:bodyPr/>
          <a:lstStyle/>
          <a:p>
            <a:r>
              <a:rPr lang="pt-BR" dirty="0" err="1" smtClean="0"/>
              <a:t>Interculturalidade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143536"/>
          </a:xfrm>
          <a:solidFill>
            <a:srgbClr val="FFFF66"/>
          </a:solidFill>
        </p:spPr>
        <p:txBody>
          <a:bodyPr/>
          <a:lstStyle/>
          <a:p>
            <a:r>
              <a:rPr lang="pt-BR" sz="2600" dirty="0" smtClean="0"/>
              <a:t>Para internacionalizar, os atores sociais do campo da educação superior devem preparar-se para a </a:t>
            </a:r>
            <a:r>
              <a:rPr lang="pt-BR" sz="2600" dirty="0" err="1" smtClean="0"/>
              <a:t>interculturalidade</a:t>
            </a:r>
            <a:r>
              <a:rPr lang="pt-BR" sz="2600" dirty="0" smtClean="0"/>
              <a:t>, inclusive com o aprendizado de línguas, para o diálogo internacional – para a internacionalização? A mobilidade internacional sem o devido e prévio preparo intercultural pode ser reduzida a uma espécie de turismo ou mesmo tornar-se um serviço tratado como mercadoria no comércio global, segundo o que preconiza as normatizações da OMC (Organização Mundial do Comércio), que seria de fato a “</a:t>
            </a:r>
            <a:r>
              <a:rPr lang="pt-BR" sz="2600" dirty="0" err="1" smtClean="0"/>
              <a:t>transnacionalização</a:t>
            </a:r>
            <a:r>
              <a:rPr lang="pt-BR" sz="2600" dirty="0" smtClean="0"/>
              <a:t> da educação superior” (Azevedo, 2015), prevista, não é ocioso ressaltar, no Acordo Geral sobre Comércio de Serviços – AGCS </a:t>
            </a:r>
            <a:endParaRPr lang="pt-BR" sz="2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Síntese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43443"/>
          </a:xfrm>
          <a:solidFill>
            <a:srgbClr val="FFFF99"/>
          </a:solidFill>
        </p:spPr>
        <p:txBody>
          <a:bodyPr/>
          <a:lstStyle/>
          <a:p>
            <a:r>
              <a:rPr lang="pt-BR" sz="2800" dirty="0" smtClean="0"/>
              <a:t>A internacionalização é um conceito que está em disputa, pois, para além do reconhecido sentido intercultural, integrativo, solidário, humanista e propositivo da internacionalização, há interpretações que potenciam a competição, o imperialismo cultural (</a:t>
            </a:r>
            <a:r>
              <a:rPr lang="pt-BR" sz="2800" dirty="0" err="1" smtClean="0"/>
              <a:t>Bourdieu</a:t>
            </a:r>
            <a:r>
              <a:rPr lang="pt-BR" sz="2800" dirty="0" smtClean="0"/>
              <a:t>; </a:t>
            </a:r>
            <a:r>
              <a:rPr lang="pt-BR" sz="2800" dirty="0" err="1" smtClean="0"/>
              <a:t>Wacquant</a:t>
            </a:r>
            <a:r>
              <a:rPr lang="pt-BR" sz="2800" dirty="0" smtClean="0"/>
              <a:t>, 1998) , a formação de um mercado de ensino superior transnacional (Azevedo, 2015) e o capitalismo acadêmico (</a:t>
            </a:r>
            <a:r>
              <a:rPr lang="pt-BR" sz="2800" dirty="0" err="1" smtClean="0"/>
              <a:t>Slaughter</a:t>
            </a:r>
            <a:r>
              <a:rPr lang="pt-BR" sz="2800" dirty="0" smtClean="0"/>
              <a:t>; Leslie, 1997)</a:t>
            </a:r>
          </a:p>
          <a:p>
            <a:endParaRPr lang="pt-BR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pt-BR" sz="3800" b="1" dirty="0" smtClean="0"/>
              <a:t>Solidariedade, colaboração, integração e </a:t>
            </a:r>
            <a:r>
              <a:rPr lang="pt-BR" sz="3800" b="1" dirty="0" err="1" smtClean="0"/>
              <a:t>interculturalidade</a:t>
            </a:r>
            <a:endParaRPr lang="pt-BR" sz="3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  <a:solidFill>
            <a:srgbClr val="FFFF66"/>
          </a:solidFill>
        </p:spPr>
        <p:txBody>
          <a:bodyPr/>
          <a:lstStyle/>
          <a:p>
            <a:r>
              <a:rPr lang="pt-BR" sz="2400" dirty="0" smtClean="0"/>
              <a:t>apesar de o reconhecimento, a conquista da reputação e a distinção serem objetos de conquista no campo científico, estes não podem ser postos, como objetivos a priori e interesseiros da internacionalização da educação superior (Knight, 2011). </a:t>
            </a:r>
          </a:p>
          <a:p>
            <a:r>
              <a:rPr lang="pt-BR" sz="2400" dirty="0" smtClean="0"/>
              <a:t>Quando tratada de maneira substantiva, genuína e solidária, a internacionalização da educação superior é causa e conseqüência das relações sociais entre atores situados na interseção dos campos científicos nacionais que estão em produção e comunicação internacional, ou seja, nos espaços de ação social em que predominam a colaboração, a integração e a </a:t>
            </a:r>
            <a:r>
              <a:rPr lang="pt-BR" sz="2400" dirty="0" err="1" smtClean="0"/>
              <a:t>interculturalidade</a:t>
            </a:r>
            <a:endParaRPr lang="pt-BR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011222"/>
          </a:xfrm>
          <a:solidFill>
            <a:srgbClr val="CCFFFF"/>
          </a:solidFill>
        </p:spPr>
        <p:txBody>
          <a:bodyPr/>
          <a:lstStyle/>
          <a:p>
            <a:r>
              <a:rPr lang="pt-BR" sz="3200" b="1" dirty="0" smtClean="0"/>
              <a:t>Educação Superior e Benchmarking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t-BR" dirty="0" err="1" smtClean="0"/>
              <a:t>Koselleck</a:t>
            </a:r>
            <a:r>
              <a:rPr lang="pt-BR" dirty="0" smtClean="0"/>
              <a:t>: “não é qualquer palavra que pode ser tratada como um conceito”</a:t>
            </a:r>
          </a:p>
          <a:p>
            <a:r>
              <a:rPr lang="pt-BR" dirty="0" smtClean="0"/>
              <a:t>[...] “cada palavra remete-nos a um sentido, que por sua vez indica um conteúdo. No entanto, nem todos os sentidos atribuídos às palavras eu consideraria relevantes do ponto de vista da escrita de uma história dos conceitos”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pt-BR" sz="3800" b="1" dirty="0" smtClean="0"/>
              <a:t>Benchmarking</a:t>
            </a:r>
            <a:r>
              <a:rPr lang="pt-BR" sz="3800" dirty="0" smtClean="0"/>
              <a:t>:</a:t>
            </a:r>
            <a:br>
              <a:rPr lang="pt-BR" sz="3800" dirty="0" smtClean="0"/>
            </a:br>
            <a:r>
              <a:rPr lang="pt-BR" sz="3800" dirty="0" smtClean="0"/>
              <a:t>fator</a:t>
            </a:r>
            <a:r>
              <a:rPr lang="pt-BR" sz="3800" dirty="0" smtClean="0"/>
              <a:t>, indicador e regulador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500594"/>
          </a:xfrm>
          <a:solidFill>
            <a:srgbClr val="FFFF66"/>
          </a:solidFill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Benchmarking: fator, indicador e situa-se para além da língua de origem (inglês). Benchmarking tem sido uma ferramenta de convergência de políticas, de “boas práticas” e de aferição de performance e de “qualidade”. </a:t>
            </a:r>
          </a:p>
          <a:p>
            <a:r>
              <a:rPr lang="pt-BR" dirty="0" smtClean="0"/>
              <a:t>Benchmarking tomou um sentido global, tornando-se, concomitantemente, um conceito regulador de políticas nacionais, com vistas à coordenação e de colaboração entre diferentes sistemas (estaduais no caso da União - República Federativa do Brasil)</a:t>
            </a:r>
            <a:endParaRPr lang="pt-B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rgbClr val="CCFFFF"/>
          </a:solidFill>
        </p:spPr>
        <p:txBody>
          <a:bodyPr/>
          <a:lstStyle/>
          <a:p>
            <a:r>
              <a:rPr lang="pt-BR" i="1" dirty="0" smtClean="0"/>
              <a:t>Benchmark</a:t>
            </a:r>
            <a:r>
              <a:rPr lang="pt-BR" dirty="0" smtClean="0"/>
              <a:t> e benchmarking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r>
              <a:rPr lang="pt-BR" i="1" dirty="0" smtClean="0"/>
              <a:t>Benchmark</a:t>
            </a:r>
            <a:r>
              <a:rPr lang="pt-BR" dirty="0" smtClean="0"/>
              <a:t>, em inglês, significa “medir a qualidade de uma coisa, comparando-a com outra coisa de um padrão aceito” . </a:t>
            </a:r>
          </a:p>
          <a:p>
            <a:r>
              <a:rPr lang="pt-BR" dirty="0" smtClean="0"/>
              <a:t>Benchmarking, a ação em si, tem suas origens nas atividades de topografia e de sapataria artesanal. Com relação à primeira, para a calibragem do equipamento de medidas para a agrimensura; e, à segunda, para a reprodução manual das medidas dos pés do cliente em moldes com vistas à futura manufatura personalizada dos calçados  (BRUNO; DIDIER, 2013)</a:t>
            </a:r>
            <a:endParaRPr lang="pt-BR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Benchmarking: mundo dos negócios (EUA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14488"/>
            <a:ext cx="8643998" cy="4786346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pt-BR" sz="2300" dirty="0" smtClean="0"/>
              <a:t>Processos de avaliações baseados em benchmarking têm suas origens na esfera privada dos Estados Unidos da América (EUA), sendo a empresa Xerox </a:t>
            </a:r>
            <a:r>
              <a:rPr lang="pt-BR" sz="2300" dirty="0" err="1" smtClean="0"/>
              <a:t>Corporation</a:t>
            </a:r>
            <a:r>
              <a:rPr lang="pt-BR" sz="2300" dirty="0" smtClean="0"/>
              <a:t>, em 1979, uma das primeiras a experimentá-lo o benchmarking com o sentido de estabelecer comparações com outras companhias, compreender-se (conhecer-se a si mesmo) e superar possíveis desvantagens competitivas (SCHOFIELD, 1998, BURQUEL AND VUGHT, 2009; SOLFA, 2012). Solfa, aliás, nota que, “posteriormente, </a:t>
            </a:r>
            <a:r>
              <a:rPr lang="pt-BR" sz="2300" dirty="0" err="1" smtClean="0"/>
              <a:t>otras</a:t>
            </a:r>
            <a:r>
              <a:rPr lang="pt-BR" sz="2300" dirty="0" smtClean="0"/>
              <a:t> </a:t>
            </a:r>
            <a:r>
              <a:rPr lang="pt-BR" sz="2300" dirty="0" err="1" smtClean="0"/>
              <a:t>organizaciones</a:t>
            </a:r>
            <a:r>
              <a:rPr lang="pt-BR" sz="2300" dirty="0" smtClean="0"/>
              <a:t> </a:t>
            </a:r>
            <a:r>
              <a:rPr lang="pt-BR" sz="2300" dirty="0" err="1" smtClean="0"/>
              <a:t>empresariales</a:t>
            </a:r>
            <a:r>
              <a:rPr lang="pt-BR" sz="2300" dirty="0" smtClean="0"/>
              <a:t> se </a:t>
            </a:r>
            <a:r>
              <a:rPr lang="pt-BR" sz="2300" dirty="0" err="1" smtClean="0"/>
              <a:t>destacaron</a:t>
            </a:r>
            <a:r>
              <a:rPr lang="pt-BR" sz="2300" dirty="0" smtClean="0"/>
              <a:t> </a:t>
            </a:r>
            <a:r>
              <a:rPr lang="pt-BR" sz="2300" dirty="0" err="1" smtClean="0"/>
              <a:t>al</a:t>
            </a:r>
            <a:r>
              <a:rPr lang="pt-BR" sz="2300" dirty="0" smtClean="0"/>
              <a:t> implementar </a:t>
            </a:r>
            <a:r>
              <a:rPr lang="pt-BR" sz="2300" dirty="0" err="1" smtClean="0"/>
              <a:t>con</a:t>
            </a:r>
            <a:r>
              <a:rPr lang="pt-BR" sz="2300" dirty="0" smtClean="0"/>
              <a:t> </a:t>
            </a:r>
            <a:r>
              <a:rPr lang="pt-BR" sz="2300" dirty="0" err="1" smtClean="0"/>
              <a:t>éxito</a:t>
            </a:r>
            <a:r>
              <a:rPr lang="pt-BR" sz="2300" dirty="0" smtClean="0"/>
              <a:t> benchmarking, </a:t>
            </a:r>
            <a:r>
              <a:rPr lang="pt-BR" sz="2300" dirty="0" err="1" smtClean="0"/>
              <a:t>incluyendo</a:t>
            </a:r>
            <a:r>
              <a:rPr lang="pt-BR" sz="2300" dirty="0" smtClean="0"/>
              <a:t> a Ford Motor </a:t>
            </a:r>
            <a:r>
              <a:rPr lang="pt-BR" sz="2300" dirty="0" err="1" smtClean="0"/>
              <a:t>Company</a:t>
            </a:r>
            <a:r>
              <a:rPr lang="pt-BR" sz="2300" dirty="0" smtClean="0"/>
              <a:t>, Alcoa, </a:t>
            </a:r>
            <a:r>
              <a:rPr lang="pt-BR" sz="2300" dirty="0" err="1" smtClean="0"/>
              <a:t>Millken</a:t>
            </a:r>
            <a:r>
              <a:rPr lang="pt-BR" sz="2300" dirty="0" smtClean="0"/>
              <a:t>, AT&amp;T, IBM, Johnson &amp; Johnson, Kodak, Motorola y Texas </a:t>
            </a:r>
            <a:r>
              <a:rPr lang="pt-BR" sz="2300" dirty="0" err="1" smtClean="0"/>
              <a:t>Instruments</a:t>
            </a:r>
            <a:r>
              <a:rPr lang="pt-BR" sz="2300" dirty="0" smtClean="0"/>
              <a:t>” (2012, p. 9).</a:t>
            </a:r>
            <a:endParaRPr lang="pt-BR" sz="23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rgbClr val="CCFFFF"/>
          </a:solidFill>
        </p:spPr>
        <p:txBody>
          <a:bodyPr/>
          <a:lstStyle/>
          <a:p>
            <a:r>
              <a:rPr lang="pt-BR" dirty="0" smtClean="0"/>
              <a:t>PISA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PISA, sigla em inglês para </a:t>
            </a:r>
            <a:r>
              <a:rPr lang="pt-BR" i="1" dirty="0" err="1" smtClean="0"/>
              <a:t>Programme</a:t>
            </a:r>
            <a:r>
              <a:rPr lang="pt-BR" i="1" dirty="0" smtClean="0"/>
              <a:t> for </a:t>
            </a:r>
            <a:r>
              <a:rPr lang="pt-BR" i="1" dirty="0" err="1" smtClean="0"/>
              <a:t>International</a:t>
            </a:r>
            <a:r>
              <a:rPr lang="pt-BR" i="1" dirty="0" smtClean="0"/>
              <a:t> </a:t>
            </a:r>
            <a:r>
              <a:rPr lang="pt-BR" i="1" dirty="0" err="1" smtClean="0"/>
              <a:t>Student</a:t>
            </a:r>
            <a:r>
              <a:rPr lang="pt-BR" i="1" dirty="0" smtClean="0"/>
              <a:t> </a:t>
            </a:r>
            <a:r>
              <a:rPr lang="pt-BR" i="1" dirty="0" err="1" smtClean="0"/>
              <a:t>Assessment</a:t>
            </a:r>
            <a:r>
              <a:rPr lang="pt-BR" i="1" dirty="0" smtClean="0"/>
              <a:t> </a:t>
            </a:r>
            <a:r>
              <a:rPr lang="pt-BR" dirty="0" smtClean="0"/>
              <a:t>ou, em português, </a:t>
            </a:r>
            <a:r>
              <a:rPr lang="pt-BR" b="1" dirty="0" smtClean="0"/>
              <a:t>Programa Internacional de Avaliação de Estudantes</a:t>
            </a:r>
            <a:r>
              <a:rPr lang="pt-BR" dirty="0" smtClean="0"/>
              <a:t>, promovido e desenvolvido pela </a:t>
            </a:r>
            <a:r>
              <a:rPr lang="pt-BR" b="1" dirty="0" smtClean="0"/>
              <a:t>OCDE</a:t>
            </a:r>
            <a:r>
              <a:rPr lang="pt-BR" dirty="0" smtClean="0"/>
              <a:t> (Organização para Cooperação e Desenvolvimento Econômico), pode ser considerado uma </a:t>
            </a:r>
            <a:r>
              <a:rPr lang="pt-BR" b="1" dirty="0" smtClean="0"/>
              <a:t>construção exemplar do conceito de benchmarking</a:t>
            </a:r>
            <a:r>
              <a:rPr lang="pt-BR" dirty="0" smtClean="0"/>
              <a:t> para lidar com a oferta de um bem público, pois, historicamente, o PISA tem se convertido em indicador, fator, parâmetro global de desempenho de estudantes e regulador transnacional de políticas educacionais</a:t>
            </a:r>
            <a:endParaRPr lang="pt-B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pt-BR" dirty="0" smtClean="0"/>
              <a:t>PNE (2014-2024) – meta 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FF66"/>
          </a:solidFill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Educação (PNE - 2014-2024), recentemente aprovado na forma da Lei nº 13.005, de 25 de junho de 2014. </a:t>
            </a:r>
          </a:p>
          <a:p>
            <a:r>
              <a:rPr lang="pt-BR" dirty="0" smtClean="0"/>
              <a:t>Meta 7 para a </a:t>
            </a:r>
            <a:r>
              <a:rPr lang="pt-BR" b="1" dirty="0" smtClean="0"/>
              <a:t>EDUCAÇÃO BÁSICA</a:t>
            </a:r>
            <a:r>
              <a:rPr lang="pt-BR" dirty="0" smtClean="0"/>
              <a:t>: “fomentar a qualidade da educação básica em todas as etapas e modalidades” </a:t>
            </a:r>
          </a:p>
          <a:p>
            <a:r>
              <a:rPr lang="pt-BR" dirty="0" smtClean="0"/>
              <a:t>“melhorar o desempenho dos alunos da educação básica nas avaliações da aprendizagem no Programa Internacional de Avaliação de Estudantes (PISA), tomado como instrumento externo de referência, internacionalmente reconhecido” (BRASIL, 2014).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  <a:solidFill>
            <a:srgbClr val="CCFFFF"/>
          </a:solidFill>
        </p:spPr>
        <p:txBody>
          <a:bodyPr/>
          <a:lstStyle/>
          <a:p>
            <a:r>
              <a:rPr lang="pt-BR" sz="2800" b="1" smtClean="0">
                <a:solidFill>
                  <a:srgbClr val="FF0000"/>
                </a:solidFill>
              </a:rPr>
              <a:t>INDICADORES DO SUB6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00124"/>
            <a:ext cx="8229600" cy="5572147"/>
          </a:xfrm>
          <a:solidFill>
            <a:srgbClr val="FFFF66"/>
          </a:solidFill>
        </p:spPr>
        <p:txBody>
          <a:bodyPr/>
          <a:lstStyle/>
          <a:p>
            <a:pPr>
              <a:buFontTx/>
              <a:buNone/>
            </a:pPr>
            <a:r>
              <a:rPr lang="pt-BR" dirty="0" smtClean="0"/>
              <a:t>Integrantes: 22</a:t>
            </a:r>
          </a:p>
          <a:p>
            <a:pPr>
              <a:buFontTx/>
              <a:buNone/>
            </a:pPr>
            <a:r>
              <a:rPr lang="pt-BR" dirty="0" smtClean="0"/>
              <a:t>Bolsas 4  (2 IC e 2 Professores da EB)</a:t>
            </a:r>
          </a:p>
          <a:p>
            <a:pPr>
              <a:buFontTx/>
              <a:buNone/>
            </a:pPr>
            <a:r>
              <a:rPr lang="pt-BR" dirty="0" smtClean="0"/>
              <a:t>Programas de </a:t>
            </a:r>
            <a:r>
              <a:rPr lang="pt-BR" dirty="0" err="1" smtClean="0"/>
              <a:t>pos</a:t>
            </a:r>
            <a:r>
              <a:rPr lang="pt-BR" dirty="0" smtClean="0"/>
              <a:t> envolvidos: 5 (USP, UEM, UFG, UEG e UFRN)</a:t>
            </a:r>
          </a:p>
          <a:p>
            <a:pPr>
              <a:buFontTx/>
              <a:buNone/>
            </a:pPr>
            <a:r>
              <a:rPr lang="pt-BR" dirty="0" smtClean="0"/>
              <a:t>Cursos de Licenciatura envolvidos: 3</a:t>
            </a:r>
          </a:p>
          <a:p>
            <a:pPr>
              <a:buFontTx/>
              <a:buNone/>
            </a:pPr>
            <a:r>
              <a:rPr lang="pt-BR" dirty="0" smtClean="0"/>
              <a:t>Estudantes participantes: 7</a:t>
            </a:r>
          </a:p>
          <a:p>
            <a:pPr>
              <a:buFontTx/>
              <a:buNone/>
            </a:pPr>
            <a:r>
              <a:rPr lang="pt-BR" dirty="0" smtClean="0"/>
              <a:t>Eventos/Discussão de pesquisa: 13</a:t>
            </a:r>
          </a:p>
          <a:p>
            <a:pPr>
              <a:buFontTx/>
              <a:buNone/>
            </a:pPr>
            <a:r>
              <a:rPr lang="pt-BR" dirty="0" smtClean="0"/>
              <a:t>Bancas de qualificação/defesa: 13</a:t>
            </a:r>
          </a:p>
          <a:p>
            <a:pPr>
              <a:buFontTx/>
              <a:buNone/>
            </a:pPr>
            <a:r>
              <a:rPr lang="pt-BR" dirty="0" smtClean="0"/>
              <a:t>Cursos de extensão: </a:t>
            </a:r>
            <a:r>
              <a:rPr lang="pt-BR" dirty="0" smtClean="0"/>
              <a:t>2</a:t>
            </a:r>
          </a:p>
          <a:p>
            <a:pPr>
              <a:buFontTx/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rgbClr val="CCFFFF"/>
          </a:solidFill>
        </p:spPr>
        <p:txBody>
          <a:bodyPr/>
          <a:lstStyle/>
          <a:p>
            <a:r>
              <a:rPr lang="pt-BR" sz="3800" b="1" dirty="0" smtClean="0"/>
              <a:t>Banco Mundial</a:t>
            </a:r>
            <a:r>
              <a:rPr lang="pt-BR" sz="3800" dirty="0" smtClean="0"/>
              <a:t>: </a:t>
            </a:r>
            <a:r>
              <a:rPr lang="pt-BR" sz="3800" i="1" dirty="0" smtClean="0"/>
              <a:t>SABER – </a:t>
            </a:r>
            <a:r>
              <a:rPr lang="pt-BR" sz="3800" i="1" dirty="0" err="1" smtClean="0"/>
              <a:t>Teachers</a:t>
            </a:r>
            <a:endParaRPr lang="pt-BR" sz="3800" i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pt-BR" sz="2800" b="1" dirty="0" smtClean="0"/>
              <a:t>SABER – </a:t>
            </a:r>
            <a:r>
              <a:rPr lang="pt-BR" sz="2800" b="1" dirty="0" err="1" smtClean="0"/>
              <a:t>Teachers</a:t>
            </a:r>
            <a:r>
              <a:rPr lang="pt-BR" sz="2800" b="1" dirty="0"/>
              <a:t> -</a:t>
            </a:r>
            <a:r>
              <a:rPr lang="pt-BR" sz="2800" b="1" dirty="0" smtClean="0"/>
              <a:t> </a:t>
            </a:r>
            <a:r>
              <a:rPr lang="pt-BR" sz="2800" i="1" dirty="0" smtClean="0"/>
              <a:t>System </a:t>
            </a:r>
            <a:r>
              <a:rPr lang="pt-BR" sz="2800" i="1" dirty="0" err="1" smtClean="0"/>
              <a:t>Assessment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and</a:t>
            </a:r>
            <a:r>
              <a:rPr lang="pt-BR" sz="2800" i="1" dirty="0" smtClean="0"/>
              <a:t> Benchmarking for </a:t>
            </a:r>
            <a:r>
              <a:rPr lang="pt-BR" sz="2800" i="1" dirty="0" err="1" smtClean="0"/>
              <a:t>Education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Results</a:t>
            </a:r>
            <a:r>
              <a:rPr lang="pt-BR" sz="2800" i="1" dirty="0" smtClean="0"/>
              <a:t> (SABER) - </a:t>
            </a:r>
            <a:r>
              <a:rPr lang="pt-BR" sz="2800" b="1" i="1" dirty="0" smtClean="0"/>
              <a:t>Sistema de Avaliação e ‘Benchmarking’ para Resultados Educativos (SABER).</a:t>
            </a:r>
            <a:r>
              <a:rPr lang="pt-BR" sz="2800" i="1" dirty="0" smtClean="0"/>
              <a:t>”(</a:t>
            </a:r>
            <a:r>
              <a:rPr lang="pt-BR" sz="2800" dirty="0" smtClean="0"/>
              <a:t> publicado pelo BM em 2011, tem a finalidade de “coletar, sintetizar e disseminar abrangentes informações sobre políticas educacionais em variados países em todo o Mundo” </a:t>
            </a:r>
          </a:p>
          <a:p>
            <a:r>
              <a:rPr lang="pt-BR" sz="2800" dirty="0" smtClean="0"/>
              <a:t>= Responsabilização dos professores (</a:t>
            </a:r>
            <a:r>
              <a:rPr lang="pt-BR" sz="2800" b="1" dirty="0" smtClean="0"/>
              <a:t>SABER </a:t>
            </a:r>
            <a:r>
              <a:rPr lang="pt-BR" sz="2800" b="1" dirty="0" err="1" smtClean="0"/>
              <a:t>Teachers</a:t>
            </a:r>
            <a:r>
              <a:rPr lang="pt-BR" sz="2800" dirty="0" smtClean="0"/>
              <a:t>)</a:t>
            </a:r>
            <a:endParaRPr lang="pt-BR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en-US" sz="2600" b="1" dirty="0" smtClean="0">
                <a:latin typeface="+mn-lt"/>
              </a:rPr>
              <a:t>As of September 2011, the following countries and states have been involved in the SABER - Student Assessment initiative:</a:t>
            </a:r>
            <a:endParaRPr lang="pt-BR" sz="2600" b="1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os - Azevedo\Concurso Titular\Erudição - Ponto 2 - Sociologia\making schools 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78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CFFFF"/>
          </a:solidFill>
        </p:spPr>
        <p:txBody>
          <a:bodyPr>
            <a:normAutofit fontScale="90000"/>
          </a:bodyPr>
          <a:lstStyle/>
          <a:p>
            <a:r>
              <a:rPr lang="pt-BR" b="1" dirty="0" smtClean="0"/>
              <a:t>Detalhe da capa</a:t>
            </a:r>
            <a:r>
              <a:rPr lang="pt-BR" b="1" dirty="0" smtClean="0"/>
              <a:t>:</a:t>
            </a:r>
            <a:br>
              <a:rPr lang="pt-BR" b="1" dirty="0" smtClean="0"/>
            </a:br>
            <a:r>
              <a:rPr lang="pt-BR" b="1" i="1" dirty="0" err="1" smtClean="0"/>
              <a:t>Making</a:t>
            </a:r>
            <a:r>
              <a:rPr lang="pt-BR" b="1" i="1" dirty="0" smtClean="0"/>
              <a:t> </a:t>
            </a:r>
            <a:r>
              <a:rPr lang="pt-BR" b="1" i="1" dirty="0" err="1" smtClean="0"/>
              <a:t>Schools</a:t>
            </a:r>
            <a:r>
              <a:rPr lang="pt-BR" b="1" i="1" dirty="0" smtClean="0"/>
              <a:t> Work</a:t>
            </a:r>
            <a:endParaRPr lang="pt-BR" b="1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41" y="1714488"/>
            <a:ext cx="906017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1"/>
          <p:cNvSpPr>
            <a:spLocks noChangeArrowheads="1"/>
          </p:cNvSpPr>
          <p:nvPr/>
        </p:nvSpPr>
        <p:spPr bwMode="auto">
          <a:xfrm>
            <a:off x="285750" y="214313"/>
            <a:ext cx="8643938" cy="6462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800" b="1" u="sng">
                <a:solidFill>
                  <a:srgbClr val="FF0000"/>
                </a:solidFill>
              </a:rPr>
              <a:t>ARTIGOS EM PERIÓDICOS</a:t>
            </a:r>
          </a:p>
          <a:p>
            <a:r>
              <a:rPr lang="pt-BR" sz="1800" b="1">
                <a:solidFill>
                  <a:srgbClr val="0033CC"/>
                </a:solidFill>
              </a:rPr>
              <a:t>OLIVEIRA, João F. A pós-graduação e a pesquisa no Brasil: processos de regulação e de reconfiguração da formação e da produção do trabalho acadêmico</a:t>
            </a:r>
            <a:r>
              <a:rPr lang="pt-BR" sz="1800" b="1">
                <a:solidFill>
                  <a:srgbClr val="FF0000"/>
                </a:solidFill>
              </a:rPr>
              <a:t>. Práxis Educativa </a:t>
            </a:r>
            <a:r>
              <a:rPr lang="pt-BR" sz="1800" b="1">
                <a:solidFill>
                  <a:srgbClr val="0033CC"/>
                </a:solidFill>
              </a:rPr>
              <a:t>(UEPG. Online), v. 10, p. 343-363, 2015.  </a:t>
            </a:r>
          </a:p>
          <a:p>
            <a:endParaRPr lang="pt-BR" sz="1800" b="1">
              <a:solidFill>
                <a:srgbClr val="0033CC"/>
              </a:solidFill>
            </a:endParaRPr>
          </a:p>
          <a:p>
            <a:r>
              <a:rPr lang="pt-BR" sz="1800" b="1">
                <a:solidFill>
                  <a:srgbClr val="0033CC"/>
                </a:solidFill>
              </a:rPr>
              <a:t>ALVES, M. F.; OLIVEIRA, João F. . Pós-Graduação no Brasil: do Regime Militar aos dias atuais. </a:t>
            </a:r>
            <a:r>
              <a:rPr lang="pt-BR" sz="1800" b="1">
                <a:solidFill>
                  <a:srgbClr val="FF0000"/>
                </a:solidFill>
              </a:rPr>
              <a:t>Revista Brasileira de Política e Administração da Educação</a:t>
            </a:r>
            <a:r>
              <a:rPr lang="pt-BR" sz="1800" b="1">
                <a:solidFill>
                  <a:srgbClr val="0033CC"/>
                </a:solidFill>
              </a:rPr>
              <a:t>, v. 30, p. 351-378, 2014. </a:t>
            </a:r>
          </a:p>
          <a:p>
            <a:endParaRPr lang="pt-BR" sz="1800" b="1">
              <a:solidFill>
                <a:srgbClr val="0033CC"/>
              </a:solidFill>
            </a:endParaRPr>
          </a:p>
          <a:p>
            <a:r>
              <a:rPr lang="pt-BR" sz="1800" b="1">
                <a:solidFill>
                  <a:srgbClr val="0033CC"/>
                </a:solidFill>
              </a:rPr>
              <a:t>AZEVEDO, M. L. N. Internacionalização ou transnacionalização da educação superior: entre a formação de um campo social global e um mercado de ensino mundializado. </a:t>
            </a:r>
            <a:r>
              <a:rPr lang="pt-BR" sz="1800" b="1">
                <a:solidFill>
                  <a:srgbClr val="FF0000"/>
                </a:solidFill>
              </a:rPr>
              <a:t>Crítica Educativa</a:t>
            </a:r>
            <a:r>
              <a:rPr lang="pt-BR" sz="1800" b="1">
                <a:solidFill>
                  <a:srgbClr val="0033CC"/>
                </a:solidFill>
              </a:rPr>
              <a:t>, v. 1, p. 56-79, 2015. </a:t>
            </a:r>
          </a:p>
          <a:p>
            <a:endParaRPr lang="pt-BR" sz="1800" b="1">
              <a:solidFill>
                <a:srgbClr val="0033CC"/>
              </a:solidFill>
            </a:endParaRPr>
          </a:p>
          <a:p>
            <a:r>
              <a:rPr lang="pt-BR" sz="1800" b="1">
                <a:solidFill>
                  <a:srgbClr val="0033CC"/>
                </a:solidFill>
              </a:rPr>
              <a:t>AZEVEDO, M. L. N. Transnacionalização e Mercadorização da Educação Superior: examinando alguns efeitos colaterais do capitalismo acadêmico (sem riscos) no brasil ? a expansão privado-mercantil. </a:t>
            </a:r>
            <a:r>
              <a:rPr lang="pt-BR" sz="1800" b="1">
                <a:solidFill>
                  <a:srgbClr val="FF0000"/>
                </a:solidFill>
              </a:rPr>
              <a:t>Rev. Inter. Educ</a:t>
            </a:r>
            <a:r>
              <a:rPr lang="pt-BR" sz="1800" b="1">
                <a:solidFill>
                  <a:srgbClr val="0033CC"/>
                </a:solidFill>
              </a:rPr>
              <a:t>. Sup.[RIESup], v. 1, p. 86-102, 2015. </a:t>
            </a:r>
          </a:p>
          <a:p>
            <a:endParaRPr lang="pt-BR" sz="1800" b="1">
              <a:solidFill>
                <a:srgbClr val="0033CC"/>
              </a:solidFill>
            </a:endParaRPr>
          </a:p>
          <a:p>
            <a:endParaRPr lang="pt-BR" sz="1800" b="1">
              <a:solidFill>
                <a:srgbClr val="0033CC"/>
              </a:solidFill>
            </a:endParaRPr>
          </a:p>
          <a:p>
            <a:r>
              <a:rPr lang="pt-BR" sz="1800" b="1"/>
              <a:t>OLIVEIRA, João F ; MORAES, Karine N. Produção do conhecimento na universidade pública no brasil: </a:t>
            </a:r>
            <a:r>
              <a:rPr lang="en-US" sz="1800" b="1"/>
              <a:t>tensões, tendências e desafios. </a:t>
            </a:r>
          </a:p>
          <a:p>
            <a:r>
              <a:rPr lang="en-US" sz="1800" b="1">
                <a:solidFill>
                  <a:srgbClr val="FF0000"/>
                </a:solidFill>
              </a:rPr>
              <a:t>( Em avaliação - E</a:t>
            </a:r>
            <a:r>
              <a:rPr lang="pt-BR" sz="1800" b="1">
                <a:solidFill>
                  <a:srgbClr val="FF0000"/>
                </a:solidFill>
              </a:rPr>
              <a:t>ducação em revista. Dossiê: Maria do Carmo/Vieira</a:t>
            </a:r>
            <a:r>
              <a:rPr lang="pt-BR" sz="1800" b="1"/>
              <a:t>)</a:t>
            </a:r>
          </a:p>
          <a:p>
            <a:endParaRPr lang="pt-BR" sz="1800" b="1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0"/>
            <a:ext cx="8715375" cy="6643688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1800" b="1" u="sng" dirty="0" smtClean="0">
                <a:solidFill>
                  <a:srgbClr val="FF0000"/>
                </a:solidFill>
              </a:rPr>
              <a:t>LIVROS:</a:t>
            </a:r>
          </a:p>
          <a:p>
            <a:pPr marL="514350" indent="-514350">
              <a:buFontTx/>
              <a:buNone/>
              <a:defRPr/>
            </a:pPr>
            <a:r>
              <a:rPr lang="pt-BR" sz="1800" b="1" dirty="0" smtClean="0">
                <a:solidFill>
                  <a:srgbClr val="009900"/>
                </a:solidFill>
                <a:hlinkClick r:id="rId2"/>
              </a:rPr>
              <a:t>CATANI, A. M.</a:t>
            </a:r>
            <a:r>
              <a:rPr lang="pt-BR" sz="1800" b="1" dirty="0" smtClean="0">
                <a:solidFill>
                  <a:srgbClr val="009900"/>
                </a:solidFill>
              </a:rPr>
              <a:t>; </a:t>
            </a:r>
            <a:r>
              <a:rPr lang="pt-BR" sz="1800" b="1" dirty="0" smtClean="0">
                <a:solidFill>
                  <a:srgbClr val="009900"/>
                </a:solidFill>
                <a:hlinkClick r:id="rId3"/>
              </a:rPr>
              <a:t>OLIVEIRA, João F</a:t>
            </a:r>
            <a:r>
              <a:rPr lang="pt-BR" sz="1800" dirty="0" smtClean="0"/>
              <a:t>. (Org.) . Educação Superior e Produção do Conhecimento: utilitarismo, internacionalização e novo contrato social. 1. ed. Campinas/SP: Mercado de Letras, 2015. v. 1. 150p . </a:t>
            </a:r>
          </a:p>
          <a:p>
            <a:pPr>
              <a:buFontTx/>
              <a:buNone/>
              <a:defRPr/>
            </a:pPr>
            <a:r>
              <a:rPr lang="pt-BR" sz="1800" dirty="0" smtClean="0">
                <a:solidFill>
                  <a:srgbClr val="009900"/>
                </a:solidFill>
              </a:rPr>
              <a:t>ALMEIDA, M. L. P. (Org.) ; </a:t>
            </a:r>
            <a:r>
              <a:rPr lang="pt-BR" sz="1800" b="1" dirty="0" smtClean="0">
                <a:solidFill>
                  <a:srgbClr val="009900"/>
                </a:solidFill>
              </a:rPr>
              <a:t>CATANI, A. M. (Org.) </a:t>
            </a:r>
            <a:r>
              <a:rPr lang="pt-BR" sz="1800" dirty="0" smtClean="0"/>
              <a:t>. Educação Superior </a:t>
            </a:r>
            <a:r>
              <a:rPr lang="pt-BR" sz="1800" dirty="0" err="1" smtClean="0"/>
              <a:t>iberoamericana</a:t>
            </a:r>
            <a:r>
              <a:rPr lang="pt-BR" sz="1800" dirty="0" smtClean="0"/>
              <a:t>: uma análise para além das perspectivas mercadológicas da produção de conhecimento. 1. ed. </a:t>
            </a:r>
            <a:r>
              <a:rPr lang="pt-BR" sz="1800" dirty="0" err="1" smtClean="0"/>
              <a:t>Ciudad</a:t>
            </a:r>
            <a:r>
              <a:rPr lang="pt-BR" sz="1800" dirty="0" smtClean="0"/>
              <a:t> </a:t>
            </a:r>
            <a:r>
              <a:rPr lang="pt-BR" sz="1800" dirty="0" err="1" smtClean="0"/>
              <a:t>Autónoma</a:t>
            </a:r>
            <a:r>
              <a:rPr lang="pt-BR" sz="1800" dirty="0" smtClean="0"/>
              <a:t> de Buenos </a:t>
            </a:r>
            <a:r>
              <a:rPr lang="pt-BR" sz="1800" dirty="0" err="1" smtClean="0"/>
              <a:t>Aire</a:t>
            </a:r>
            <a:r>
              <a:rPr lang="pt-BR" sz="1800" dirty="0" smtClean="0"/>
              <a:t>: CLACSO, 2015. v. 1. 270p . </a:t>
            </a:r>
          </a:p>
          <a:p>
            <a:pPr>
              <a:buFontTx/>
              <a:buNone/>
              <a:defRPr/>
            </a:pPr>
            <a:r>
              <a:rPr lang="pt-BR" sz="1800" dirty="0" smtClean="0">
                <a:hlinkClick r:id="rId4"/>
              </a:rPr>
              <a:t>SILVA JUNIOR, J. R.</a:t>
            </a:r>
            <a:r>
              <a:rPr lang="pt-BR" sz="1800" dirty="0" smtClean="0"/>
              <a:t> (Org.) ; SOUSA, </a:t>
            </a:r>
            <a:r>
              <a:rPr lang="pt-BR" sz="1800" dirty="0" err="1" smtClean="0"/>
              <a:t>J.V.</a:t>
            </a:r>
            <a:r>
              <a:rPr lang="pt-BR" sz="1800" dirty="0" smtClean="0"/>
              <a:t> (Org.) ; </a:t>
            </a:r>
            <a:r>
              <a:rPr lang="pt-BR" sz="1800" b="1" dirty="0" smtClean="0">
                <a:solidFill>
                  <a:srgbClr val="009900"/>
                </a:solidFill>
              </a:rPr>
              <a:t>AZEVEDO, M. L. N</a:t>
            </a:r>
            <a:r>
              <a:rPr lang="pt-BR" sz="1800" b="1" dirty="0" smtClean="0"/>
              <a:t>.</a:t>
            </a:r>
            <a:r>
              <a:rPr lang="pt-BR" sz="1800" dirty="0" smtClean="0"/>
              <a:t> (Org.) ; CHAVES, </a:t>
            </a:r>
            <a:r>
              <a:rPr lang="pt-BR" sz="1800" dirty="0" err="1" smtClean="0"/>
              <a:t>V.L.J.</a:t>
            </a:r>
            <a:r>
              <a:rPr lang="pt-BR" sz="1800" dirty="0" smtClean="0"/>
              <a:t> (Org.) . Educação Superior: Internacionalização, </a:t>
            </a:r>
            <a:r>
              <a:rPr lang="pt-BR" sz="1800" dirty="0" err="1" smtClean="0"/>
              <a:t>mercantilização</a:t>
            </a:r>
            <a:r>
              <a:rPr lang="pt-BR" sz="1800" dirty="0" smtClean="0"/>
              <a:t> e repercussões em um campo de disputas. 1. ed. Belo Horizonte: Fino Traço Editora, 2015. v. 1. 255p </a:t>
            </a:r>
          </a:p>
          <a:p>
            <a:pPr>
              <a:buFontTx/>
              <a:buNone/>
              <a:defRPr/>
            </a:pPr>
            <a:endParaRPr lang="pt-BR" sz="1800" dirty="0" smtClean="0"/>
          </a:p>
          <a:p>
            <a:pPr marL="514350" indent="-514350" algn="ctr">
              <a:buFontTx/>
              <a:buNone/>
              <a:defRPr/>
            </a:pPr>
            <a:r>
              <a:rPr lang="pt-BR" sz="1800" b="1" u="sng" dirty="0" smtClean="0">
                <a:solidFill>
                  <a:srgbClr val="FF0000"/>
                </a:solidFill>
              </a:rPr>
              <a:t>LIVROS NO PRELO</a:t>
            </a:r>
            <a:r>
              <a:rPr lang="pt-BR" sz="1800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  <a:defRPr/>
            </a:pPr>
            <a:r>
              <a:rPr lang="pt-BR" sz="1800" b="1" dirty="0" smtClean="0">
                <a:solidFill>
                  <a:srgbClr val="0033CC"/>
                </a:solidFill>
              </a:rPr>
              <a:t>UNIVERSIDADES PÚBLICAS NO BRASIL: GESTÃO, ORGANIZAÇÃO E FINS SOCIAIS (Suely e João)</a:t>
            </a:r>
          </a:p>
          <a:p>
            <a:pPr>
              <a:buFontTx/>
              <a:buNone/>
              <a:defRPr/>
            </a:pPr>
            <a:endParaRPr lang="pt-BR" sz="1800" b="1" dirty="0" smtClean="0">
              <a:solidFill>
                <a:srgbClr val="0033CC"/>
              </a:solidFill>
            </a:endParaRPr>
          </a:p>
          <a:p>
            <a:pPr>
              <a:buFontTx/>
              <a:buNone/>
              <a:defRPr/>
            </a:pPr>
            <a:r>
              <a:rPr lang="pt-BR" sz="1800" b="1" dirty="0" smtClean="0">
                <a:solidFill>
                  <a:srgbClr val="0033CC"/>
                </a:solidFill>
              </a:rPr>
              <a:t>POLÍTICAS E HISTÓRIA DA EDUCAÇÃO: SABERES, TEMPOS E LUGARES (Diane </a:t>
            </a:r>
            <a:r>
              <a:rPr lang="pt-BR" sz="1800" b="1" dirty="0" err="1" smtClean="0">
                <a:solidFill>
                  <a:srgbClr val="0033CC"/>
                </a:solidFill>
              </a:rPr>
              <a:t>Valdez</a:t>
            </a:r>
            <a:r>
              <a:rPr lang="pt-BR" sz="1800" b="1" dirty="0" smtClean="0">
                <a:solidFill>
                  <a:srgbClr val="0033CC"/>
                </a:solidFill>
              </a:rPr>
              <a:t>; Lúcia M. Assis – Org.)</a:t>
            </a:r>
          </a:p>
          <a:p>
            <a:pPr>
              <a:buFontTx/>
              <a:buNone/>
              <a:defRPr/>
            </a:pPr>
            <a:endParaRPr lang="pt-BR" sz="1800" b="1" dirty="0" smtClean="0">
              <a:solidFill>
                <a:srgbClr val="0033CC"/>
              </a:solidFill>
            </a:endParaRPr>
          </a:p>
          <a:p>
            <a:pPr algn="ctr">
              <a:buFontTx/>
              <a:buNone/>
              <a:defRPr/>
            </a:pPr>
            <a:r>
              <a:rPr lang="pt-BR" sz="1800" b="1" u="sng" dirty="0" smtClean="0">
                <a:solidFill>
                  <a:srgbClr val="FF0000"/>
                </a:solidFill>
              </a:rPr>
              <a:t>HÁ TAMBÉM CAPÍTULOS DE LIVROS</a:t>
            </a:r>
            <a:r>
              <a:rPr lang="pt-BR" sz="1800" b="1" dirty="0" smtClean="0">
                <a:solidFill>
                  <a:srgbClr val="FF0000"/>
                </a:solidFill>
              </a:rPr>
              <a:t>....</a:t>
            </a:r>
          </a:p>
          <a:p>
            <a:pPr>
              <a:buFontTx/>
              <a:buNone/>
              <a:defRPr/>
            </a:pPr>
            <a:endParaRPr lang="pt-BR" sz="1800" dirty="0" smtClean="0"/>
          </a:p>
          <a:p>
            <a:pPr>
              <a:buFontTx/>
              <a:buNone/>
              <a:defRPr/>
            </a:pPr>
            <a:endParaRPr lang="pt-BR" sz="1800" dirty="0" smtClean="0">
              <a:solidFill>
                <a:srgbClr val="0033CC"/>
              </a:solidFill>
            </a:endParaRPr>
          </a:p>
          <a:p>
            <a:pPr>
              <a:buFontTx/>
              <a:buNone/>
              <a:defRPr/>
            </a:pPr>
            <a:endParaRPr lang="pt-BR" sz="1800" dirty="0" smtClean="0">
              <a:solidFill>
                <a:srgbClr val="0033CC"/>
              </a:solidFill>
            </a:endParaRPr>
          </a:p>
          <a:p>
            <a:pPr>
              <a:buFontTx/>
              <a:buNone/>
              <a:defRPr/>
            </a:pPr>
            <a:endParaRPr lang="pt-BR" sz="1800" dirty="0" smtClean="0"/>
          </a:p>
          <a:p>
            <a:pPr marL="0" indent="0">
              <a:buFontTx/>
              <a:buNone/>
              <a:defRPr/>
            </a:pPr>
            <a:endParaRPr lang="pt-BR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0" y="0"/>
          <a:ext cx="9144000" cy="187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7" name="7 CuadroTexto"/>
          <p:cNvSpPr txBox="1">
            <a:spLocks noChangeArrowheads="1"/>
          </p:cNvSpPr>
          <p:nvPr/>
        </p:nvSpPr>
        <p:spPr bwMode="auto">
          <a:xfrm>
            <a:off x="142875" y="1989138"/>
            <a:ext cx="8786813" cy="21383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altLang="es-MX" sz="1900" b="1" u="sng">
                <a:solidFill>
                  <a:srgbClr val="0000FF"/>
                </a:solidFill>
              </a:rPr>
              <a:t>Objetivo</a:t>
            </a:r>
            <a:r>
              <a:rPr lang="es-MX" altLang="es-MX" sz="1900" b="1">
                <a:solidFill>
                  <a:srgbClr val="0000FF"/>
                </a:solidFill>
              </a:rPr>
              <a:t>: </a:t>
            </a:r>
          </a:p>
          <a:p>
            <a:pPr algn="ctr"/>
            <a:r>
              <a:rPr lang="pt-BR" altLang="pt-BR" sz="1900" b="1">
                <a:solidFill>
                  <a:srgbClr val="0000FF"/>
                </a:solidFill>
              </a:rPr>
              <a:t>Compreender o modo como as políticas públicas na área, particularmente as ações de avaliação e fomento, e o novo </a:t>
            </a:r>
            <a:r>
              <a:rPr lang="pt-BR" altLang="pt-BR" sz="1900" b="1" i="1">
                <a:solidFill>
                  <a:srgbClr val="0000FF"/>
                </a:solidFill>
              </a:rPr>
              <a:t>modus operandi</a:t>
            </a:r>
            <a:r>
              <a:rPr lang="pt-BR" altLang="pt-BR" sz="1900" b="1">
                <a:solidFill>
                  <a:srgbClr val="0000FF"/>
                </a:solidFill>
              </a:rPr>
              <a:t> da organização da Pós-Graduação e da pesquisa vêm reconfigurando a produção do trabalho docente e discente no interior dos programas e cursos, especialmente na área de educação, com implicações ético-profissionais para o trabalho de orientação de teses e dissertações. </a:t>
            </a:r>
            <a:endParaRPr lang="es-MX" altLang="es-MX" sz="1900" b="1">
              <a:solidFill>
                <a:srgbClr val="0000FF"/>
              </a:solidFill>
            </a:endParaRPr>
          </a:p>
        </p:txBody>
      </p:sp>
      <p:sp>
        <p:nvSpPr>
          <p:cNvPr id="10" name="9 Llamada de flecha hacia arriba"/>
          <p:cNvSpPr/>
          <p:nvPr/>
        </p:nvSpPr>
        <p:spPr>
          <a:xfrm>
            <a:off x="179388" y="4149725"/>
            <a:ext cx="8713787" cy="2159000"/>
          </a:xfrm>
          <a:prstGeom prst="upArrowCallou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1269" name="10 CuadroTexto"/>
          <p:cNvSpPr txBox="1">
            <a:spLocks noChangeArrowheads="1"/>
          </p:cNvSpPr>
          <p:nvPr/>
        </p:nvSpPr>
        <p:spPr bwMode="auto">
          <a:xfrm>
            <a:off x="611188" y="5057775"/>
            <a:ext cx="7993062" cy="1089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Book Antiqua" pitchFamily="18" charset="0"/>
              </a:rPr>
              <a:t>Por meio da análise de processos de regulação e de reconfiguração da formação e da produção do trabalho acadêmico no Brasil no âmbito da pós-graduação. </a:t>
            </a:r>
            <a:endParaRPr lang="es-MX" altLang="es-MX" sz="2200" b="1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Data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96F8DF-3EDC-402E-A78C-682E7C8C6CA5}" type="datetime1">
              <a:rPr lang="pt-BR" altLang="pt-BR" smtClean="0">
                <a:latin typeface="Arial" pitchFamily="34" charset="0"/>
              </a:rPr>
              <a:pPr/>
              <a:t>20/05/2016</a:t>
            </a:fld>
            <a:endParaRPr lang="pt-BR" altLang="pt-BR" smtClean="0">
              <a:latin typeface="Arial" pitchFamily="34" charset="0"/>
            </a:endParaRPr>
          </a:p>
        </p:txBody>
      </p:sp>
      <p:pic>
        <p:nvPicPr>
          <p:cNvPr id="12291" name="Picture 2" descr="rbrb_3649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58000" contrast="-70000"/>
          </a:blip>
          <a:srcRect/>
          <a:stretch>
            <a:fillRect/>
          </a:stretch>
        </p:blipFill>
        <p:spPr>
          <a:xfrm>
            <a:off x="0" y="-100013"/>
            <a:ext cx="9144000" cy="6858001"/>
          </a:xfrm>
        </p:spPr>
      </p:pic>
      <p:sp>
        <p:nvSpPr>
          <p:cNvPr id="12292" name="officeArt object"/>
          <p:cNvSpPr>
            <a:spLocks noChangeArrowheads="1"/>
          </p:cNvSpPr>
          <p:nvPr/>
        </p:nvSpPr>
        <p:spPr bwMode="auto">
          <a:xfrm>
            <a:off x="3605213" y="3886200"/>
            <a:ext cx="987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endParaRPr lang="pt-BR" altLang="pt-BR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428625"/>
            <a:ext cx="8569325" cy="5715000"/>
          </a:xfrm>
          <a:solidFill>
            <a:srgbClr val="FFFF66"/>
          </a:solidFill>
        </p:spPr>
        <p:txBody>
          <a:bodyPr/>
          <a:lstStyle/>
          <a:p>
            <a:pPr marL="685800" indent="-685800" eaLnBrk="1" hangingPunct="1">
              <a:buFont typeface="Wingdings" pitchFamily="2" charset="2"/>
              <a:buChar char="Ø"/>
            </a:pP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3400" b="1" u="sng" smtClean="0">
                <a:solidFill>
                  <a:srgbClr val="FF0000"/>
                </a:solidFill>
              </a:rPr>
              <a:t>Expansão da Pós-Graduação “assimetrias regionais”</a:t>
            </a:r>
            <a:r>
              <a:rPr lang="pt-BR" altLang="pt-BR" sz="3400" b="1" smtClean="0"/>
              <a:t/>
            </a:r>
            <a:br>
              <a:rPr lang="pt-BR" altLang="pt-BR" sz="3400" b="1" smtClean="0"/>
            </a:br>
            <a:r>
              <a:rPr lang="pt-BR" altLang="pt-BR" sz="3400" b="1" smtClean="0"/>
              <a:t/>
            </a:r>
            <a:br>
              <a:rPr lang="pt-BR" altLang="pt-BR" sz="3400" b="1" smtClean="0"/>
            </a:br>
            <a:r>
              <a:rPr lang="pt-BR" altLang="pt-BR" sz="3000" b="1" smtClean="0"/>
              <a:t>1964-1985 (ditadura)</a:t>
            </a:r>
            <a:br>
              <a:rPr lang="pt-BR" altLang="pt-BR" sz="3000" b="1" smtClean="0"/>
            </a:br>
            <a:r>
              <a:rPr lang="pt-BR" altLang="pt-BR" sz="3000" b="1" smtClean="0"/>
              <a:t/>
            </a:r>
            <a:br>
              <a:rPr lang="pt-BR" altLang="pt-BR" sz="3000" b="1" smtClean="0"/>
            </a:br>
            <a:r>
              <a:rPr lang="pt-BR" altLang="pt-BR" sz="3000" b="1" smtClean="0"/>
              <a:t>Instituir um sistema de para a formação de quadros de alto nível e a geração de conhecimento que pudesse contribuir com o desenvolvimento do país</a:t>
            </a:r>
            <a:br>
              <a:rPr lang="pt-BR" altLang="pt-BR" sz="3000" b="1" smtClean="0"/>
            </a:br>
            <a:r>
              <a:rPr lang="pt-BR" altLang="pt-BR" sz="3000" b="1" smtClean="0"/>
              <a:t>(PG concentrada nas regiões Sul e Sudeste).</a:t>
            </a:r>
            <a:br>
              <a:rPr lang="pt-BR" altLang="pt-BR" sz="30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3600" b="1" smtClean="0"/>
              <a:t/>
            </a:r>
            <a:br>
              <a:rPr lang="pt-BR" altLang="pt-BR" sz="36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r>
              <a:rPr lang="pt-BR" altLang="pt-BR" sz="4800" b="1" smtClean="0"/>
              <a:t/>
            </a:r>
            <a:br>
              <a:rPr lang="pt-BR" altLang="pt-BR" sz="4800" b="1" smtClean="0"/>
            </a:br>
            <a:endParaRPr lang="pt-BR" altLang="pt-BR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3633</Words>
  <Application>Microsoft Office PowerPoint</Application>
  <PresentationFormat>Apresentação na tela (4:3)</PresentationFormat>
  <Paragraphs>226</Paragraphs>
  <Slides>53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5" baseType="lpstr">
      <vt:lpstr>Design padrão</vt:lpstr>
      <vt:lpstr>Gráfico</vt:lpstr>
      <vt:lpstr>Slide 1</vt:lpstr>
      <vt:lpstr>Projetos:</vt:lpstr>
      <vt:lpstr>EXPANSÃO DA EDUCAÇÃO SUPERIOR E PRODUÇÃO DO CONHECIMENTO</vt:lpstr>
      <vt:lpstr>Sumario</vt:lpstr>
      <vt:lpstr>INDICADORES DO SUB6</vt:lpstr>
      <vt:lpstr>Slide 6</vt:lpstr>
      <vt:lpstr>Slide 7</vt:lpstr>
      <vt:lpstr>Slide 8</vt:lpstr>
      <vt:lpstr>      Expansão da Pós-Graduação “assimetrias regionais”  1964-1985 (ditadura)  Instituir um sistema de para a formação de quadros de alto nível e a geração de conhecimento que pudesse contribuir com o desenvolvimento do país (PG concentrada nas regiões Sul e Sudeste).        </vt:lpstr>
      <vt:lpstr>A pós-Graduação e a Pesquisa: avaliação, controle e produção acadêmica</vt:lpstr>
      <vt:lpstr>        Expansão da Pós-Graduação  Mestrados Profissionais (1998); Mestrado Acadêmico/Minter; Doutorado Acadêmico/Dinter;  Modelo de avaliação capes  Pressão por aumento da produção intelectual/metas esperadas         </vt:lpstr>
      <vt:lpstr>Slide 12</vt:lpstr>
      <vt:lpstr>Slide 13</vt:lpstr>
      <vt:lpstr>PNE(2014-2024) Meta 12: Elevar a taxa bruta de matrícula na educação superior para 50% e a taxa líquida para 33% da população de 18 a 24 anos, assegurada a qualidade da oferta e expansão para, pelo menos, 40% das novas matrículas, no segmento público (20 E)</vt:lpstr>
      <vt:lpstr>Slide 15</vt:lpstr>
      <vt:lpstr>Slide 16</vt:lpstr>
      <vt:lpstr>Slide 17</vt:lpstr>
      <vt:lpstr>Slide 18</vt:lpstr>
      <vt:lpstr>Slide 19</vt:lpstr>
      <vt:lpstr>Meta 14: Elevar gradualmente o número de matrículas na pós-graduação stricto sensu, de modo a atingir a titulação anual de 60 mil mestres e 25 mil doutores (10 E)</vt:lpstr>
      <vt:lpstr>Slide 21</vt:lpstr>
      <vt:lpstr>RECONFIGURAÇÃO DA PG E DA PESQUISA: DESAFIOS ÉTICOS PROFISSIONAIS NA ORIENTAÇÃO  O diálogo e a orientação face a face, a leitura orientada, os grupos de estudo, a correção comentada dos escritos dos estudantes e orientandos vão dando lugar aos emails, a orientação a distância, diminuição dos encontros presenciais, a uma espécie de terceirização da orientação, já que o que conta é publicar, internacionalizar a pesquisa e os conhecimentos, realizar intercâmbios, concorrer aos recursos dos editais, ampliar as redes nacionais e internacionais, etc.</vt:lpstr>
      <vt:lpstr>     RECONFIGURAÇÃO DA PG E DA PESQUISA: DESAFIOS ÉTICOS PROFISSIONAIS NA ORIENTAÇÃO   Para o discente: diminuição do tempo para conclusão do mestrado ou doutorado; pressão para que os bolsistas concluam nos tempos estabelecidos pelas agências de fomento e pelas próprias instituições, sob pena de prejudicar os cursos/programas de Pós-Graduação;  definição de objetos de estudo mais limitados, restritos e que possam ser executados no tempo estabelecido para o curso etc.        </vt:lpstr>
      <vt:lpstr>     RECONFIGURAÇÃO DA PG E DA PESQUISA: DESAFIOS ÉTICOS PROFISSIONAIS NA ORIENTAÇÃO  Consequências para o discente: impacto na formação do jovem pesquisador, já que há pouco amadurecimento do novo pesquisador; uma menor autonomia intelectual na realização de pesquisas, que parecem sempre inacabadas e em uma formação pouco consistente do ponto de vista teórico, conceitual e metodológico.        </vt:lpstr>
      <vt:lpstr>PRODUÇÃO DO CONHECIMENTO NA UNIVERSIDADE PÚBLICA NO BRASIL: TENSÕES, TENDÊNCIAS E DESAFIOS</vt:lpstr>
      <vt:lpstr>Slide 26</vt:lpstr>
      <vt:lpstr>Slide 27</vt:lpstr>
      <vt:lpstr>Slide 28</vt:lpstr>
      <vt:lpstr>Slide 29</vt:lpstr>
      <vt:lpstr>Slide 30</vt:lpstr>
      <vt:lpstr>Slide 31</vt:lpstr>
      <vt:lpstr>Novo Marco legal da CT&amp;I: Lei n. 13.243/2016: Riscos indicados por entidades em Carta à Presidente da República</vt:lpstr>
      <vt:lpstr>Estado e Direito à Educação</vt:lpstr>
      <vt:lpstr>Internacionalização da educação superior</vt:lpstr>
      <vt:lpstr>Internacionalização: conceito em disputa</vt:lpstr>
      <vt:lpstr>Mitos e enganos da Internacionalização - (De Wit e Knight)</vt:lpstr>
      <vt:lpstr>Dois tipos de verdade</vt:lpstr>
      <vt:lpstr>Verdades</vt:lpstr>
      <vt:lpstr>Verdades</vt:lpstr>
      <vt:lpstr>Não é um fim em si mesmo</vt:lpstr>
      <vt:lpstr>Interculturalidade</vt:lpstr>
      <vt:lpstr>Síntese</vt:lpstr>
      <vt:lpstr>Solidariedade, colaboração, integração e interculturalidade</vt:lpstr>
      <vt:lpstr>Educação Superior e Benchmarking</vt:lpstr>
      <vt:lpstr>Benchmarking: fator, indicador e regulador</vt:lpstr>
      <vt:lpstr>Benchmark e benchmarking</vt:lpstr>
      <vt:lpstr>Benchmarking: mundo dos negócios (EUA)</vt:lpstr>
      <vt:lpstr>PISA</vt:lpstr>
      <vt:lpstr>PNE (2014-2024) – meta 7</vt:lpstr>
      <vt:lpstr>Banco Mundial: SABER – Teachers</vt:lpstr>
      <vt:lpstr>As of September 2011, the following countries and states have been involved in the SABER - Student Assessment initiative:</vt:lpstr>
      <vt:lpstr>Slide 52</vt:lpstr>
      <vt:lpstr>Detalhe da capa: Making Schools Work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João</cp:lastModifiedBy>
  <cp:revision>668</cp:revision>
  <dcterms:created xsi:type="dcterms:W3CDTF">2008-09-30T14:33:24Z</dcterms:created>
  <dcterms:modified xsi:type="dcterms:W3CDTF">2016-05-20T11:51:18Z</dcterms:modified>
</cp:coreProperties>
</file>